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325" r:id="rId2"/>
    <p:sldId id="303" r:id="rId3"/>
    <p:sldId id="327" r:id="rId4"/>
    <p:sldId id="328" r:id="rId5"/>
    <p:sldId id="329" r:id="rId6"/>
    <p:sldId id="287" r:id="rId7"/>
    <p:sldId id="304" r:id="rId8"/>
    <p:sldId id="330" r:id="rId9"/>
    <p:sldId id="331" r:id="rId10"/>
    <p:sldId id="292" r:id="rId11"/>
    <p:sldId id="289" r:id="rId12"/>
    <p:sldId id="352" r:id="rId13"/>
    <p:sldId id="333" r:id="rId14"/>
    <p:sldId id="334" r:id="rId15"/>
    <p:sldId id="366" r:id="rId16"/>
    <p:sldId id="290" r:id="rId17"/>
    <p:sldId id="353" r:id="rId18"/>
    <p:sldId id="354" r:id="rId19"/>
    <p:sldId id="355" r:id="rId20"/>
    <p:sldId id="356" r:id="rId21"/>
    <p:sldId id="358" r:id="rId22"/>
    <p:sldId id="368" r:id="rId23"/>
    <p:sldId id="375" r:id="rId24"/>
    <p:sldId id="297" r:id="rId25"/>
    <p:sldId id="369" r:id="rId26"/>
    <p:sldId id="295" r:id="rId27"/>
    <p:sldId id="377" r:id="rId28"/>
    <p:sldId id="360" r:id="rId29"/>
    <p:sldId id="372" r:id="rId30"/>
    <p:sldId id="378" r:id="rId31"/>
  </p:sldIdLst>
  <p:sldSz cx="16200438" cy="8999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8A94"/>
    <a:srgbClr val="FFEBB9"/>
    <a:srgbClr val="1B95D4"/>
    <a:srgbClr val="FFE7CF"/>
    <a:srgbClr val="FFC78B"/>
    <a:srgbClr val="A3B4BA"/>
    <a:srgbClr val="ECEDE5"/>
    <a:srgbClr val="B5B2A3"/>
    <a:srgbClr val="FBFCF4"/>
    <a:srgbClr val="F9FA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88029" autoAdjust="0"/>
  </p:normalViewPr>
  <p:slideViewPr>
    <p:cSldViewPr snapToGrid="0">
      <p:cViewPr varScale="1">
        <p:scale>
          <a:sx n="77" d="100"/>
          <a:sy n="77" d="100"/>
        </p:scale>
        <p:origin x="100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03T08:48:46.109" idx="1">
    <p:pos x="8917" y="810"/>
    <p:text>祭祀与战争是发展王权的两个重要基石。首领对祭祀权的垄断，其本质上也是通过“君权神授”思想和“王”的神话，来巩固其统治地位。掌握军权与祭祀权的首领逐渐被视为新的神灵。“这意味着良渚先民由祖先崇拜完成了向世俗偶像崇拜的转变。神微，不仅是一种主观创造，而且在客观上又起着某种政治或思想上的凝聚与向心作用，“说明良渚社会的最高统治者在维护其政权时，除武力的上的征服外，已学会用一种属于上层建筑意识形态方面的手段来达到其政治上目的”</p:text>
  </p:cm>
</p:cmLst>
</file>

<file path=ppt/diagrams/colors1.xml><?xml version="1.0" encoding="utf-8"?>
<dgm:colorsDef xmlns:dgm="http://schemas.openxmlformats.org/drawingml/2006/diagram" xmlns:a="http://schemas.openxmlformats.org/drawingml/2006/main" uniqueId="urn:microsoft.com/office/officeart/2005/8/colors/accent4_1#3">
  <dgm:title val=""/>
  <dgm:desc val=""/>
  <dgm:catLst>
    <dgm:cat type="accent4" pri="11100"/>
  </dgm:catLst>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0C3FF9A-D14D-4FEF-AB1B-9A37301A6284}" type="doc">
      <dgm:prSet loTypeId="urn:microsoft.com/office/officeart/2005/8/layout/arrow2#3" loCatId="process" qsTypeId="urn:microsoft.com/office/officeart/2005/8/quickstyle/simple2#3" qsCatId="simple" csTypeId="urn:microsoft.com/office/officeart/2005/8/colors/accent4_1#3" csCatId="accent1" phldr="0"/>
      <dgm:spPr/>
    </dgm:pt>
    <dgm:pt modelId="{1034FEB5-A03A-4CA2-A076-E8EC6ED5FE3D}">
      <dgm:prSet phldrT="[文本]" phldr="0" custT="1"/>
      <dgm:spPr/>
      <dgm:t>
        <a:bodyPr vert="horz" wrap="square"/>
        <a:lstStyle/>
        <a:p>
          <a:pPr>
            <a:lnSpc>
              <a:spcPct val="100000"/>
            </a:lnSpc>
            <a:spcBef>
              <a:spcPct val="0"/>
            </a:spcBef>
            <a:spcAft>
              <a:spcPct val="35000"/>
            </a:spcAft>
          </a:pPr>
          <a:r>
            <a:rPr lang="zh-CN" altLang="en-US" sz="2800">
              <a:latin typeface="黑体" panose="02010609060101010101" charset="-122"/>
              <a:ea typeface="黑体" panose="02010609060101010101" charset="-122"/>
            </a:rPr>
            <a:t>原始人群</a:t>
          </a:r>
        </a:p>
      </dgm:t>
    </dgm:pt>
    <dgm:pt modelId="{02FFF727-8F6D-4C0C-8965-23714FFE0D46}" type="parTrans" cxnId="{F27713D2-8060-40C4-ACCD-84B18BC3418A}">
      <dgm:prSet/>
      <dgm:spPr/>
    </dgm:pt>
    <dgm:pt modelId="{27627A2C-C31B-48C3-8561-218EEA6BB751}" type="sibTrans" cxnId="{F27713D2-8060-40C4-ACCD-84B18BC3418A}">
      <dgm:prSet/>
      <dgm:spPr/>
    </dgm:pt>
    <dgm:pt modelId="{07804D65-B857-43DC-8AF8-F5310C8A9254}">
      <dgm:prSet phldrT="[文本]" phldr="0" custT="1"/>
      <dgm:spPr/>
      <dgm:t>
        <a:bodyPr vert="horz" wrap="square"/>
        <a:lstStyle/>
        <a:p>
          <a:pPr>
            <a:lnSpc>
              <a:spcPct val="100000"/>
            </a:lnSpc>
            <a:spcBef>
              <a:spcPct val="0"/>
            </a:spcBef>
            <a:spcAft>
              <a:spcPct val="35000"/>
            </a:spcAft>
          </a:pPr>
          <a:r>
            <a:rPr lang="zh-CN" altLang="en-US" sz="2800">
              <a:latin typeface="黑体" panose="02010609060101010101" charset="-122"/>
              <a:ea typeface="黑体" panose="02010609060101010101" charset="-122"/>
            </a:rPr>
            <a:t>母系氏</a:t>
          </a:r>
        </a:p>
        <a:p>
          <a:pPr>
            <a:lnSpc>
              <a:spcPct val="100000"/>
            </a:lnSpc>
            <a:spcBef>
              <a:spcPct val="0"/>
            </a:spcBef>
            <a:spcAft>
              <a:spcPct val="35000"/>
            </a:spcAft>
          </a:pPr>
          <a:r>
            <a:rPr lang="zh-CN" altLang="en-US" sz="2800">
              <a:latin typeface="黑体" panose="02010609060101010101" charset="-122"/>
              <a:ea typeface="黑体" panose="02010609060101010101" charset="-122"/>
            </a:rPr>
            <a:t>族社会</a:t>
          </a:r>
        </a:p>
      </dgm:t>
    </dgm:pt>
    <dgm:pt modelId="{B0C8065F-D400-41C9-B576-EDC25611F23D}" type="parTrans" cxnId="{535EF56A-0187-4B98-9734-C75CEE053702}">
      <dgm:prSet/>
      <dgm:spPr/>
    </dgm:pt>
    <dgm:pt modelId="{033D64D5-CC10-4917-BAD2-C3D556F9C854}" type="sibTrans" cxnId="{535EF56A-0187-4B98-9734-C75CEE053702}">
      <dgm:prSet/>
      <dgm:spPr/>
    </dgm:pt>
    <dgm:pt modelId="{8606FE70-AF6E-4175-8F14-FE0F24E767EB}">
      <dgm:prSet phldrT="[文本]" phldr="0" custT="1"/>
      <dgm:spPr/>
      <dgm:t>
        <a:bodyPr vert="horz" wrap="square"/>
        <a:lstStyle/>
        <a:p>
          <a:pPr>
            <a:lnSpc>
              <a:spcPct val="100000"/>
            </a:lnSpc>
            <a:spcBef>
              <a:spcPct val="0"/>
            </a:spcBef>
            <a:spcAft>
              <a:spcPct val="35000"/>
            </a:spcAft>
          </a:pPr>
          <a:r>
            <a:rPr lang="zh-CN" altLang="en-US" sz="2800">
              <a:latin typeface="黑体" panose="02010609060101010101" charset="-122"/>
              <a:ea typeface="黑体" panose="02010609060101010101" charset="-122"/>
            </a:rPr>
            <a:t>父系氏</a:t>
          </a:r>
        </a:p>
        <a:p>
          <a:pPr>
            <a:lnSpc>
              <a:spcPct val="100000"/>
            </a:lnSpc>
            <a:spcBef>
              <a:spcPct val="0"/>
            </a:spcBef>
            <a:spcAft>
              <a:spcPct val="35000"/>
            </a:spcAft>
          </a:pPr>
          <a:r>
            <a:rPr lang="zh-CN" altLang="en-US" sz="2800">
              <a:latin typeface="黑体" panose="02010609060101010101" charset="-122"/>
              <a:ea typeface="黑体" panose="02010609060101010101" charset="-122"/>
            </a:rPr>
            <a:t>族社会</a:t>
          </a:r>
        </a:p>
      </dgm:t>
    </dgm:pt>
    <dgm:pt modelId="{A7135B97-5F0E-4193-8AE0-86BE29E17076}" type="parTrans" cxnId="{6AB7FDB2-B3AC-4337-8883-F14A3B5DD1B3}">
      <dgm:prSet/>
      <dgm:spPr/>
    </dgm:pt>
    <dgm:pt modelId="{BE7B0713-70AB-4DA3-B6EB-D54F04680FC9}" type="sibTrans" cxnId="{6AB7FDB2-B3AC-4337-8883-F14A3B5DD1B3}">
      <dgm:prSet/>
      <dgm:spPr/>
    </dgm:pt>
    <dgm:pt modelId="{559C2B3A-379F-4C35-A339-5499CB042C33}" type="pres">
      <dgm:prSet presAssocID="{00C3FF9A-D14D-4FEF-AB1B-9A37301A6284}" presName="arrowDiagram" presStyleCnt="0">
        <dgm:presLayoutVars>
          <dgm:chMax val="5"/>
          <dgm:dir/>
          <dgm:resizeHandles val="exact"/>
        </dgm:presLayoutVars>
      </dgm:prSet>
      <dgm:spPr/>
    </dgm:pt>
    <dgm:pt modelId="{A7714133-905D-4994-BEED-F8C5B479726D}" type="pres">
      <dgm:prSet presAssocID="{00C3FF9A-D14D-4FEF-AB1B-9A37301A6284}" presName="arrow" presStyleLbl="bgShp" presStyleIdx="0" presStyleCnt="1"/>
      <dgm:spPr/>
    </dgm:pt>
    <dgm:pt modelId="{052832B6-721F-41BC-BB07-0E7200FF9BB3}" type="pres">
      <dgm:prSet presAssocID="{00C3FF9A-D14D-4FEF-AB1B-9A37301A6284}" presName="arrowDiagram3" presStyleCnt="0"/>
      <dgm:spPr/>
    </dgm:pt>
    <dgm:pt modelId="{CE869124-7AF6-4161-807B-EED43EBB4DDA}" type="pres">
      <dgm:prSet presAssocID="{1034FEB5-A03A-4CA2-A076-E8EC6ED5FE3D}" presName="bullet3a" presStyleLbl="node1" presStyleIdx="0" presStyleCnt="3"/>
      <dgm:spPr/>
    </dgm:pt>
    <dgm:pt modelId="{BA26A4E9-4AE2-42DB-AE25-A9132A5F87A8}" type="pres">
      <dgm:prSet presAssocID="{1034FEB5-A03A-4CA2-A076-E8EC6ED5FE3D}" presName="textBox3a" presStyleLbl="revTx" presStyleIdx="0" presStyleCnt="3">
        <dgm:presLayoutVars>
          <dgm:bulletEnabled val="1"/>
        </dgm:presLayoutVars>
      </dgm:prSet>
      <dgm:spPr/>
      <dgm:t>
        <a:bodyPr/>
        <a:lstStyle/>
        <a:p>
          <a:endParaRPr lang="zh-CN" altLang="en-US"/>
        </a:p>
      </dgm:t>
    </dgm:pt>
    <dgm:pt modelId="{133B1644-2587-4D7F-B67D-6D81855D4046}" type="pres">
      <dgm:prSet presAssocID="{07804D65-B857-43DC-8AF8-F5310C8A9254}" presName="bullet3b" presStyleLbl="node1" presStyleIdx="1" presStyleCnt="3"/>
      <dgm:spPr/>
    </dgm:pt>
    <dgm:pt modelId="{EBBDF3BA-41CE-430B-B3E9-E71FAE47D0E3}" type="pres">
      <dgm:prSet presAssocID="{07804D65-B857-43DC-8AF8-F5310C8A9254}" presName="textBox3b" presStyleLbl="revTx" presStyleIdx="1" presStyleCnt="3">
        <dgm:presLayoutVars>
          <dgm:bulletEnabled val="1"/>
        </dgm:presLayoutVars>
      </dgm:prSet>
      <dgm:spPr/>
      <dgm:t>
        <a:bodyPr/>
        <a:lstStyle/>
        <a:p>
          <a:endParaRPr lang="zh-CN" altLang="en-US"/>
        </a:p>
      </dgm:t>
    </dgm:pt>
    <dgm:pt modelId="{61ECD666-B2E5-46DC-8842-3B7561C8DC34}" type="pres">
      <dgm:prSet presAssocID="{8606FE70-AF6E-4175-8F14-FE0F24E767EB}" presName="bullet3c" presStyleLbl="node1" presStyleIdx="2" presStyleCnt="3"/>
      <dgm:spPr/>
    </dgm:pt>
    <dgm:pt modelId="{DF0CDB76-03D3-4BEF-AA13-668011A3FA1A}" type="pres">
      <dgm:prSet presAssocID="{8606FE70-AF6E-4175-8F14-FE0F24E767EB}" presName="textBox3c" presStyleLbl="revTx" presStyleIdx="2" presStyleCnt="3">
        <dgm:presLayoutVars>
          <dgm:bulletEnabled val="1"/>
        </dgm:presLayoutVars>
      </dgm:prSet>
      <dgm:spPr/>
      <dgm:t>
        <a:bodyPr/>
        <a:lstStyle/>
        <a:p>
          <a:endParaRPr lang="zh-CN" altLang="en-US"/>
        </a:p>
      </dgm:t>
    </dgm:pt>
  </dgm:ptLst>
  <dgm:cxnLst>
    <dgm:cxn modelId="{7A483E34-6D36-4EE0-9235-FBF72D821875}" type="presOf" srcId="{07804D65-B857-43DC-8AF8-F5310C8A9254}" destId="{EBBDF3BA-41CE-430B-B3E9-E71FAE47D0E3}" srcOrd="0" destOrd="0" presId="urn:microsoft.com/office/officeart/2005/8/layout/arrow2#3"/>
    <dgm:cxn modelId="{6AB7FDB2-B3AC-4337-8883-F14A3B5DD1B3}" srcId="{00C3FF9A-D14D-4FEF-AB1B-9A37301A6284}" destId="{8606FE70-AF6E-4175-8F14-FE0F24E767EB}" srcOrd="2" destOrd="0" parTransId="{A7135B97-5F0E-4193-8AE0-86BE29E17076}" sibTransId="{BE7B0713-70AB-4DA3-B6EB-D54F04680FC9}"/>
    <dgm:cxn modelId="{F27713D2-8060-40C4-ACCD-84B18BC3418A}" srcId="{00C3FF9A-D14D-4FEF-AB1B-9A37301A6284}" destId="{1034FEB5-A03A-4CA2-A076-E8EC6ED5FE3D}" srcOrd="0" destOrd="0" parTransId="{02FFF727-8F6D-4C0C-8965-23714FFE0D46}" sibTransId="{27627A2C-C31B-48C3-8561-218EEA6BB751}"/>
    <dgm:cxn modelId="{EE0B657E-4A3F-46FD-9D54-6EAE6E685B52}" type="presOf" srcId="{8606FE70-AF6E-4175-8F14-FE0F24E767EB}" destId="{DF0CDB76-03D3-4BEF-AA13-668011A3FA1A}" srcOrd="0" destOrd="0" presId="urn:microsoft.com/office/officeart/2005/8/layout/arrow2#3"/>
    <dgm:cxn modelId="{535EF56A-0187-4B98-9734-C75CEE053702}" srcId="{00C3FF9A-D14D-4FEF-AB1B-9A37301A6284}" destId="{07804D65-B857-43DC-8AF8-F5310C8A9254}" srcOrd="1" destOrd="0" parTransId="{B0C8065F-D400-41C9-B576-EDC25611F23D}" sibTransId="{033D64D5-CC10-4917-BAD2-C3D556F9C854}"/>
    <dgm:cxn modelId="{D52B825F-9A9B-4186-BDBD-7F95C259ABC6}" type="presOf" srcId="{1034FEB5-A03A-4CA2-A076-E8EC6ED5FE3D}" destId="{BA26A4E9-4AE2-42DB-AE25-A9132A5F87A8}" srcOrd="0" destOrd="0" presId="urn:microsoft.com/office/officeart/2005/8/layout/arrow2#3"/>
    <dgm:cxn modelId="{AEBC0A2D-E31A-4479-A695-85EB61F9DC26}" type="presOf" srcId="{00C3FF9A-D14D-4FEF-AB1B-9A37301A6284}" destId="{559C2B3A-379F-4C35-A339-5499CB042C33}" srcOrd="0" destOrd="0" presId="urn:microsoft.com/office/officeart/2005/8/layout/arrow2#3"/>
    <dgm:cxn modelId="{05058E6B-7A51-4486-9CAC-67A55B20EBBA}" type="presParOf" srcId="{559C2B3A-379F-4C35-A339-5499CB042C33}" destId="{A7714133-905D-4994-BEED-F8C5B479726D}" srcOrd="0" destOrd="0" presId="urn:microsoft.com/office/officeart/2005/8/layout/arrow2#3"/>
    <dgm:cxn modelId="{3E12888E-0540-4961-8E8D-A9BFBD0F39A3}" type="presParOf" srcId="{559C2B3A-379F-4C35-A339-5499CB042C33}" destId="{052832B6-721F-41BC-BB07-0E7200FF9BB3}" srcOrd="1" destOrd="0" presId="urn:microsoft.com/office/officeart/2005/8/layout/arrow2#3"/>
    <dgm:cxn modelId="{8A951AC2-EE02-4E95-8407-62FB879ED5F3}" type="presParOf" srcId="{052832B6-721F-41BC-BB07-0E7200FF9BB3}" destId="{CE869124-7AF6-4161-807B-EED43EBB4DDA}" srcOrd="0" destOrd="0" presId="urn:microsoft.com/office/officeart/2005/8/layout/arrow2#3"/>
    <dgm:cxn modelId="{94B1ADE0-5328-41F8-8EB8-7BE998238D59}" type="presParOf" srcId="{052832B6-721F-41BC-BB07-0E7200FF9BB3}" destId="{BA26A4E9-4AE2-42DB-AE25-A9132A5F87A8}" srcOrd="1" destOrd="0" presId="urn:microsoft.com/office/officeart/2005/8/layout/arrow2#3"/>
    <dgm:cxn modelId="{94B7F2C4-E336-45DB-BC7A-FDF05BC8B046}" type="presParOf" srcId="{052832B6-721F-41BC-BB07-0E7200FF9BB3}" destId="{133B1644-2587-4D7F-B67D-6D81855D4046}" srcOrd="2" destOrd="0" presId="urn:microsoft.com/office/officeart/2005/8/layout/arrow2#3"/>
    <dgm:cxn modelId="{FAED2B0E-96DE-4C09-AD19-FBC390CF4543}" type="presParOf" srcId="{052832B6-721F-41BC-BB07-0E7200FF9BB3}" destId="{EBBDF3BA-41CE-430B-B3E9-E71FAE47D0E3}" srcOrd="3" destOrd="0" presId="urn:microsoft.com/office/officeart/2005/8/layout/arrow2#3"/>
    <dgm:cxn modelId="{8DE8D030-EB31-4455-8AFF-A5F30B68569B}" type="presParOf" srcId="{052832B6-721F-41BC-BB07-0E7200FF9BB3}" destId="{61ECD666-B2E5-46DC-8842-3B7561C8DC34}" srcOrd="4" destOrd="0" presId="urn:microsoft.com/office/officeart/2005/8/layout/arrow2#3"/>
    <dgm:cxn modelId="{23B4C617-87DA-4C89-8441-3A579BB89AE1}" type="presParOf" srcId="{052832B6-721F-41BC-BB07-0E7200FF9BB3}" destId="{DF0CDB76-03D3-4BEF-AA13-668011A3FA1A}" srcOrd="5" destOrd="0" presId="urn:microsoft.com/office/officeart/2005/8/layout/arrow2#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14133-905D-4994-BEED-F8C5B479726D}">
      <dsp:nvSpPr>
        <dsp:cNvPr id="0" name=""/>
        <dsp:cNvSpPr/>
      </dsp:nvSpPr>
      <dsp:spPr>
        <a:xfrm>
          <a:off x="0" y="279454"/>
          <a:ext cx="11514001" cy="7196251"/>
        </a:xfrm>
        <a:prstGeom prst="swooshArrow">
          <a:avLst>
            <a:gd name="adj1" fmla="val 25000"/>
            <a:gd name="adj2" fmla="val 2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69124-7AF6-4161-807B-EED43EBB4DDA}">
      <dsp:nvSpPr>
        <dsp:cNvPr id="0" name=""/>
        <dsp:cNvSpPr/>
      </dsp:nvSpPr>
      <dsp:spPr>
        <a:xfrm>
          <a:off x="1462278" y="5246307"/>
          <a:ext cx="299364" cy="299364"/>
        </a:xfrm>
        <a:prstGeom prst="ellipse">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A26A4E9-4AE2-42DB-AE25-A9132A5F87A8}">
      <dsp:nvSpPr>
        <dsp:cNvPr id="0" name=""/>
        <dsp:cNvSpPr/>
      </dsp:nvSpPr>
      <dsp:spPr bwMode="white">
        <a:xfrm>
          <a:off x="1611960" y="5395989"/>
          <a:ext cx="2682762" cy="2079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27" tIns="0" rIns="0" bIns="0" numCol="1" spcCol="1270" anchor="t" anchorCtr="0">
          <a:noAutofit/>
        </a:bodyPr>
        <a:lstStyle/>
        <a:p>
          <a:pPr lvl="0" algn="l" defTabSz="1244600">
            <a:lnSpc>
              <a:spcPct val="100000"/>
            </a:lnSpc>
            <a:spcBef>
              <a:spcPct val="0"/>
            </a:spcBef>
            <a:spcAft>
              <a:spcPct val="35000"/>
            </a:spcAft>
          </a:pPr>
          <a:r>
            <a:rPr lang="zh-CN" altLang="en-US" sz="2800" kern="1200">
              <a:latin typeface="黑体" panose="02010609060101010101" charset="-122"/>
              <a:ea typeface="黑体" panose="02010609060101010101" charset="-122"/>
            </a:rPr>
            <a:t>原始人群</a:t>
          </a:r>
        </a:p>
      </dsp:txBody>
      <dsp:txXfrm>
        <a:off x="1611960" y="5395989"/>
        <a:ext cx="2682762" cy="2079716"/>
      </dsp:txXfrm>
    </dsp:sp>
    <dsp:sp modelId="{133B1644-2587-4D7F-B67D-6D81855D4046}">
      <dsp:nvSpPr>
        <dsp:cNvPr id="0" name=""/>
        <dsp:cNvSpPr/>
      </dsp:nvSpPr>
      <dsp:spPr>
        <a:xfrm>
          <a:off x="4104741" y="3290366"/>
          <a:ext cx="541158" cy="541158"/>
        </a:xfrm>
        <a:prstGeom prst="ellipse">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BBDF3BA-41CE-430B-B3E9-E71FAE47D0E3}">
      <dsp:nvSpPr>
        <dsp:cNvPr id="0" name=""/>
        <dsp:cNvSpPr/>
      </dsp:nvSpPr>
      <dsp:spPr bwMode="white">
        <a:xfrm>
          <a:off x="4375320" y="3560945"/>
          <a:ext cx="2763360" cy="3914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6748" tIns="0" rIns="0" bIns="0" numCol="1" spcCol="1270" anchor="t" anchorCtr="0">
          <a:noAutofit/>
        </a:bodyPr>
        <a:lstStyle/>
        <a:p>
          <a:pPr lvl="0" algn="l" defTabSz="1244600">
            <a:lnSpc>
              <a:spcPct val="100000"/>
            </a:lnSpc>
            <a:spcBef>
              <a:spcPct val="0"/>
            </a:spcBef>
            <a:spcAft>
              <a:spcPct val="35000"/>
            </a:spcAft>
          </a:pPr>
          <a:r>
            <a:rPr lang="zh-CN" altLang="en-US" sz="2800" kern="1200">
              <a:latin typeface="黑体" panose="02010609060101010101" charset="-122"/>
              <a:ea typeface="黑体" panose="02010609060101010101" charset="-122"/>
            </a:rPr>
            <a:t>母系氏</a:t>
          </a:r>
        </a:p>
        <a:p>
          <a:pPr lvl="0" algn="l" defTabSz="1244600">
            <a:lnSpc>
              <a:spcPct val="100000"/>
            </a:lnSpc>
            <a:spcBef>
              <a:spcPct val="0"/>
            </a:spcBef>
            <a:spcAft>
              <a:spcPct val="35000"/>
            </a:spcAft>
          </a:pPr>
          <a:r>
            <a:rPr lang="zh-CN" altLang="en-US" sz="2800" kern="1200">
              <a:latin typeface="黑体" panose="02010609060101010101" charset="-122"/>
              <a:ea typeface="黑体" panose="02010609060101010101" charset="-122"/>
            </a:rPr>
            <a:t>族社会</a:t>
          </a:r>
        </a:p>
      </dsp:txBody>
      <dsp:txXfrm>
        <a:off x="4375320" y="3560945"/>
        <a:ext cx="2763360" cy="3914760"/>
      </dsp:txXfrm>
    </dsp:sp>
    <dsp:sp modelId="{61ECD666-B2E5-46DC-8842-3B7561C8DC34}">
      <dsp:nvSpPr>
        <dsp:cNvPr id="0" name=""/>
        <dsp:cNvSpPr/>
      </dsp:nvSpPr>
      <dsp:spPr>
        <a:xfrm>
          <a:off x="7282606" y="2100106"/>
          <a:ext cx="748410" cy="748410"/>
        </a:xfrm>
        <a:prstGeom prst="ellipse">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F0CDB76-03D3-4BEF-AA13-668011A3FA1A}">
      <dsp:nvSpPr>
        <dsp:cNvPr id="0" name=""/>
        <dsp:cNvSpPr/>
      </dsp:nvSpPr>
      <dsp:spPr bwMode="white">
        <a:xfrm>
          <a:off x="7656811" y="2474311"/>
          <a:ext cx="2763360" cy="5001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567" tIns="0" rIns="0" bIns="0" numCol="1" spcCol="1270" anchor="t" anchorCtr="0">
          <a:noAutofit/>
        </a:bodyPr>
        <a:lstStyle/>
        <a:p>
          <a:pPr lvl="0" algn="l" defTabSz="1244600">
            <a:lnSpc>
              <a:spcPct val="100000"/>
            </a:lnSpc>
            <a:spcBef>
              <a:spcPct val="0"/>
            </a:spcBef>
            <a:spcAft>
              <a:spcPct val="35000"/>
            </a:spcAft>
          </a:pPr>
          <a:r>
            <a:rPr lang="zh-CN" altLang="en-US" sz="2800" kern="1200">
              <a:latin typeface="黑体" panose="02010609060101010101" charset="-122"/>
              <a:ea typeface="黑体" panose="02010609060101010101" charset="-122"/>
            </a:rPr>
            <a:t>父系氏</a:t>
          </a:r>
        </a:p>
        <a:p>
          <a:pPr lvl="0" algn="l" defTabSz="1244600">
            <a:lnSpc>
              <a:spcPct val="100000"/>
            </a:lnSpc>
            <a:spcBef>
              <a:spcPct val="0"/>
            </a:spcBef>
            <a:spcAft>
              <a:spcPct val="35000"/>
            </a:spcAft>
          </a:pPr>
          <a:r>
            <a:rPr lang="zh-CN" altLang="en-US" sz="2800" kern="1200">
              <a:latin typeface="黑体" panose="02010609060101010101" charset="-122"/>
              <a:ea typeface="黑体" panose="02010609060101010101" charset="-122"/>
            </a:rPr>
            <a:t>族社会</a:t>
          </a:r>
        </a:p>
      </dsp:txBody>
      <dsp:txXfrm>
        <a:off x="7656811" y="2474311"/>
        <a:ext cx="2763360" cy="5001394"/>
      </dsp:txXfrm>
    </dsp:sp>
  </dsp:spTree>
</dsp:drawing>
</file>

<file path=ppt/diagrams/layout1.xml><?xml version="1.0" encoding="utf-8"?>
<dgm:layoutDef xmlns:dgm="http://schemas.openxmlformats.org/drawingml/2006/diagram" xmlns:a="http://schemas.openxmlformats.org/drawingml/2006/main" uniqueId="urn:microsoft.com/office/officeart/2005/8/layout/arrow2#3">
  <dgm:title val=""/>
  <dgm:desc val=""/>
  <dgm:catLst>
    <dgm:cat type="process" pri="2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26A0B-BAF3-47B3-93B3-D002A2B94B40}" type="datetimeFigureOut">
              <a:rPr lang="zh-CN" altLang="en-US" smtClean="0"/>
              <a:t>2020/9/2</a:t>
            </a:fld>
            <a:endParaRPr lang="zh-CN" altLang="en-US"/>
          </a:p>
        </p:txBody>
      </p:sp>
      <p:sp>
        <p:nvSpPr>
          <p:cNvPr id="4" name="幻灯片图像占位符 3"/>
          <p:cNvSpPr>
            <a:spLocks noGrp="1" noRot="1" noChangeAspect="1"/>
          </p:cNvSpPr>
          <p:nvPr>
            <p:ph type="sldImg" idx="2"/>
          </p:nvPr>
        </p:nvSpPr>
        <p:spPr>
          <a:xfrm>
            <a:off x="652463" y="1143000"/>
            <a:ext cx="55530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B9F411-18DF-4C20-86D0-F514001E6A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思考题答案：中国是远古人类的重要起源地，中国早期人类遗址从南到北，从东到西，分布广泛</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思考题答案：中国是远古人类的重要起源地，中国早期人类遗址从南到北，从东到西，分布广泛</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B9F411-18DF-4C20-86D0-F514001E6A33}" type="slidenum">
              <a:rPr lang="zh-CN" altLang="en-US" smtClean="0"/>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B3E2CA-E07A-4BE8-A4CC-59DEFDF31C7C}" type="slidenum">
              <a:rPr lang="zh-CN" altLang="en-US" smtClean="0"/>
              <a:t>27</a:t>
            </a:fld>
            <a:endParaRPr lang="zh-CN" altLang="en-US"/>
          </a:p>
        </p:txBody>
      </p:sp>
    </p:spTree>
    <p:extLst>
      <p:ext uri="{BB962C8B-B14F-4D97-AF65-F5344CB8AC3E}">
        <p14:creationId xmlns:p14="http://schemas.microsoft.com/office/powerpoint/2010/main" val="2905859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D5FB455C-494B-452E-996F-8A3BBA6407F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13758" y="479125"/>
            <a:ext cx="13972604" cy="173943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113758" y="2395626"/>
            <a:ext cx="13972604" cy="57099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1113758" y="8340944"/>
            <a:ext cx="3645027" cy="479125"/>
          </a:xfrm>
        </p:spPr>
        <p:txBody>
          <a:bodyPr/>
          <a:lstStyle/>
          <a:p>
            <a:fld id="{35E9886E-918C-4097-8F45-06A8900747F6}" type="datetimeFigureOut">
              <a:rPr lang="zh-CN" altLang="en-US" smtClean="0"/>
              <a:t>2020/9/2</a:t>
            </a:fld>
            <a:endParaRPr lang="zh-CN" altLang="en-US"/>
          </a:p>
        </p:txBody>
      </p:sp>
      <p:sp>
        <p:nvSpPr>
          <p:cNvPr id="5" name="页脚占位符 4"/>
          <p:cNvSpPr>
            <a:spLocks noGrp="1"/>
          </p:cNvSpPr>
          <p:nvPr>
            <p:ph type="ftr" sz="quarter" idx="11"/>
          </p:nvPr>
        </p:nvSpPr>
        <p:spPr>
          <a:xfrm>
            <a:off x="5366290" y="8340944"/>
            <a:ext cx="5467541" cy="479125"/>
          </a:xfrm>
        </p:spPr>
        <p:txBody>
          <a:bodyPr/>
          <a:lstStyle/>
          <a:p>
            <a:endParaRPr lang="zh-CN" altLang="en-US"/>
          </a:p>
        </p:txBody>
      </p:sp>
      <p:sp>
        <p:nvSpPr>
          <p:cNvPr id="6" name="灯片编号占位符 5"/>
          <p:cNvSpPr>
            <a:spLocks noGrp="1"/>
          </p:cNvSpPr>
          <p:nvPr>
            <p:ph type="sldNum" sz="quarter" idx="12"/>
          </p:nvPr>
        </p:nvSpPr>
        <p:spPr>
          <a:xfrm>
            <a:off x="11441335" y="8340944"/>
            <a:ext cx="3645027" cy="479125"/>
          </a:xfrm>
        </p:spPr>
        <p:txBody>
          <a:bodyPr/>
          <a:lstStyle/>
          <a:p>
            <a:fld id="{D5FB455C-494B-452E-996F-8A3BBA6407F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10006" y="8340946"/>
            <a:ext cx="3780028" cy="479126"/>
          </a:xfrm>
        </p:spPr>
        <p:txBody>
          <a:bodyPr/>
          <a:lstStyle/>
          <a:p>
            <a:pPr algn="l" rtl="0"/>
            <a:fld id="{D997B5FA-0921-464F-AAE1-844C04324D75}" type="datetimeFigureOut">
              <a:rPr lang="zh-CN" altLang="en-US" sz="1200" kern="1200">
                <a:solidFill>
                  <a:prstClr val="black">
                    <a:tint val="75000"/>
                  </a:prstClr>
                </a:solidFill>
                <a:latin typeface="Calibri" panose="020F0502020204030204"/>
                <a:ea typeface="宋体" panose="02010600030101010101" pitchFamily="2" charset="-122"/>
                <a:cs typeface="+mn-cs"/>
              </a:rPr>
              <a:t>2020/9/2</a:t>
            </a:fld>
            <a:endParaRPr lang="zh-CN" altLang="en-US" sz="1200" kern="1200">
              <a:solidFill>
                <a:prstClr val="black">
                  <a:tint val="75000"/>
                </a:prstClr>
              </a:solidFill>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5535041" y="8340946"/>
            <a:ext cx="5130038" cy="479126"/>
          </a:xfrm>
        </p:spPr>
        <p:txBody>
          <a:bodyPr/>
          <a:lstStyle/>
          <a:p>
            <a:pPr algn="ctr" rtl="0"/>
            <a:endParaRPr lang="zh-CN" altLang="en-US" sz="1200" kern="1200">
              <a:solidFill>
                <a:prstClr val="black">
                  <a:tint val="75000"/>
                </a:prstClr>
              </a:solidFill>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11610086" y="8340946"/>
            <a:ext cx="3780028" cy="479126"/>
          </a:xfrm>
        </p:spPr>
        <p:txBody>
          <a:bodyPr/>
          <a:lstStyle/>
          <a:p>
            <a:pPr algn="r" rtl="0"/>
            <a:fld id="{565CE74E-AB26-4998-AD42-012C4C1AD076}" type="slidenum">
              <a:rPr lang="zh-CN" altLang="en-US" sz="1200" kern="1200">
                <a:solidFill>
                  <a:prstClr val="black">
                    <a:tint val="75000"/>
                  </a:prstClr>
                </a:solidFill>
                <a:latin typeface="Calibri" panose="020F0502020204030204"/>
                <a:ea typeface="宋体" panose="02010600030101010101" pitchFamily="2" charset="-122"/>
                <a:cs typeface="+mn-cs"/>
              </a:rPr>
              <a:t>‹#›</a:t>
            </a:fld>
            <a:endParaRPr lang="zh-CN" altLang="en-US" sz="1200" kern="1200">
              <a:solidFill>
                <a:prstClr val="black">
                  <a:tint val="75000"/>
                </a:prstClr>
              </a:solidFill>
              <a:latin typeface="Calibri" panose="020F0502020204030204"/>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2_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lvl1pPr>
              <a:defRPr>
                <a:latin typeface="Arial" panose="020B0604020202020204" pitchFamily="34" charset="0"/>
                <a:ea typeface="微软雅黑"/>
              </a:defRPr>
            </a:lvl1pPr>
          </a:lstStyle>
          <a:p>
            <a:fld id="{760FBDFE-C587-4B4C-A407-44438C67B59E}" type="datetimeFigureOut">
              <a:rPr lang="zh-CN" altLang="en-US" smtClean="0"/>
              <a:t>2020/9/2</a:t>
            </a:fld>
            <a:endParaRPr lang="zh-CN" altLang="en-US"/>
          </a:p>
        </p:txBody>
      </p:sp>
      <p:sp>
        <p:nvSpPr>
          <p:cNvPr id="17" name="页脚占位符 16"/>
          <p:cNvSpPr>
            <a:spLocks noGrp="1"/>
          </p:cNvSpPr>
          <p:nvPr>
            <p:ph type="ftr" sz="quarter" idx="11"/>
            <p:custDataLst>
              <p:tags r:id="rId2"/>
            </p:custDataLst>
          </p:nvPr>
        </p:nvSpPr>
        <p:spPr/>
        <p:txBody>
          <a:bodyPr/>
          <a:lstStyle>
            <a:lvl1pPr>
              <a:defRPr>
                <a:latin typeface="Arial" panose="020B0604020202020204" pitchFamily="34" charset="0"/>
                <a:ea typeface="微软雅黑"/>
              </a:defRPr>
            </a:lvl1pPr>
          </a:lstStyle>
          <a:p>
            <a:endParaRPr lang="zh-CN" altLang="en-US"/>
          </a:p>
        </p:txBody>
      </p:sp>
      <p:sp>
        <p:nvSpPr>
          <p:cNvPr id="18" name="灯片编号占位符 17"/>
          <p:cNvSpPr>
            <a:spLocks noGrp="1"/>
          </p:cNvSpPr>
          <p:nvPr>
            <p:ph type="sldNum" sz="quarter" idx="12"/>
            <p:custDataLst>
              <p:tags r:id="rId3"/>
            </p:custDataLst>
          </p:nvPr>
        </p:nvSpPr>
        <p:spPr/>
        <p:txBody>
          <a:bodyPr/>
          <a:lstStyle>
            <a:lvl1pPr>
              <a:defRPr>
                <a:latin typeface="Arial" panose="020B0604020202020204" pitchFamily="34" charset="0"/>
                <a:ea typeface="微软雅黑"/>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4"/>
            </p:custDataLst>
          </p:nvPr>
        </p:nvSpPr>
        <p:spPr>
          <a:xfrm>
            <a:off x="3881355" y="2387379"/>
            <a:ext cx="8437728" cy="1835739"/>
          </a:xfrm>
        </p:spPr>
        <p:txBody>
          <a:bodyPr vert="horz" lIns="91440" tIns="45720" rIns="91440" bIns="45720" rtlCol="0" anchor="b" anchorCtr="0">
            <a:normAutofit/>
          </a:bodyPr>
          <a:lstStyle>
            <a:lvl1pPr algn="ctr">
              <a:defRPr lang="zh-CN" altLang="en-US" sz="8661" b="0" spc="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p>
        </p:txBody>
      </p:sp>
      <p:sp>
        <p:nvSpPr>
          <p:cNvPr id="3" name="副标题 2"/>
          <p:cNvSpPr>
            <a:spLocks noGrp="1"/>
          </p:cNvSpPr>
          <p:nvPr>
            <p:ph type="subTitle" idx="14" hasCustomPrompt="1"/>
            <p:custDataLst>
              <p:tags r:id="rId5"/>
            </p:custDataLst>
          </p:nvPr>
        </p:nvSpPr>
        <p:spPr>
          <a:xfrm>
            <a:off x="3881780" y="4499771"/>
            <a:ext cx="8436884" cy="589136"/>
          </a:xfrm>
        </p:spPr>
        <p:txBody>
          <a:bodyPr vert="horz" wrap="square" lIns="91440" tIns="45720" rIns="91440" bIns="45720" rtlCol="0" anchor="t" anchorCtr="0">
            <a:normAutofit/>
          </a:bodyPr>
          <a:lstStyle>
            <a:lvl1pPr marL="0" indent="0" algn="ctr">
              <a:buNone/>
              <a:defRPr lang="zh-CN" altLang="en-US" sz="2625" spc="131" baseline="0">
                <a:ln>
                  <a:noFill/>
                </a:ln>
                <a:solidFill>
                  <a:schemeClr val="tx1">
                    <a:lumMod val="65000"/>
                    <a:lumOff val="35000"/>
                  </a:schemeClr>
                </a:solidFill>
                <a:effectLst/>
                <a:uLnTx/>
                <a:latin typeface="Arial" panose="020B0604020202020204" pitchFamily="34" charset="0"/>
                <a:ea typeface="微软雅黑"/>
                <a:cs typeface="微软雅黑" panose="020B0503020204020204" charset="-122"/>
              </a:defRPr>
            </a:lvl1pPr>
          </a:lstStyle>
          <a:p>
            <a:pPr marL="299992" lvl="0" indent="-299992" algn="dist">
              <a:lnSpc>
                <a:spcPct val="100000"/>
              </a:lnSpc>
              <a:spcAft>
                <a:spcPct val="0"/>
              </a:spcAft>
              <a:buClrTx/>
              <a:buSzTx/>
            </a:pPr>
            <a:r>
              <a:rPr lang="zh-CN" altLang="en-US"/>
              <a:t>单击此处编辑副标题</a:t>
            </a:r>
          </a:p>
        </p:txBody>
      </p:sp>
    </p:spTree>
    <p:extLst>
      <p:ext uri="{BB962C8B-B14F-4D97-AF65-F5344CB8AC3E}">
        <p14:creationId xmlns:p14="http://schemas.microsoft.com/office/powerpoint/2010/main" val="75716693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1200150" rtl="0" eaLnBrk="1" latinLnBrk="0" hangingPunct="1">
        <a:lnSpc>
          <a:spcPct val="90000"/>
        </a:lnSpc>
        <a:spcBef>
          <a:spcPct val="0"/>
        </a:spcBef>
        <a:buNone/>
        <a:defRPr sz="5775" kern="1200">
          <a:solidFill>
            <a:schemeClr val="tx1"/>
          </a:solidFill>
          <a:latin typeface="+mj-lt"/>
          <a:ea typeface="+mj-ea"/>
          <a:cs typeface="+mj-cs"/>
        </a:defRPr>
      </a:lvl1pPr>
    </p:titleStyle>
    <p:bodyStyle>
      <a:lvl1pPr marL="299720" indent="-299720" algn="l" defTabSz="1200150" rtl="0" eaLnBrk="1" latinLnBrk="0" hangingPunct="1">
        <a:lnSpc>
          <a:spcPct val="90000"/>
        </a:lnSpc>
        <a:spcBef>
          <a:spcPts val="1310"/>
        </a:spcBef>
        <a:buFont typeface="Arial" panose="020B0604020202020204" pitchFamily="34" charset="0"/>
        <a:buChar char="•"/>
        <a:defRPr sz="3675" kern="1200">
          <a:solidFill>
            <a:schemeClr val="tx1"/>
          </a:solidFill>
          <a:latin typeface="+mn-lt"/>
          <a:ea typeface="+mn-ea"/>
          <a:cs typeface="+mn-cs"/>
        </a:defRPr>
      </a:lvl1pPr>
      <a:lvl2pPr marL="899795" indent="-299720" algn="l" defTabSz="1200150" rtl="0" eaLnBrk="1" latinLnBrk="0" hangingPunct="1">
        <a:lnSpc>
          <a:spcPct val="90000"/>
        </a:lnSpc>
        <a:spcBef>
          <a:spcPts val="655"/>
        </a:spcBef>
        <a:buFont typeface="Arial" panose="020B0604020202020204" pitchFamily="34" charset="0"/>
        <a:buChar char="•"/>
        <a:defRPr sz="3150" kern="1200">
          <a:solidFill>
            <a:schemeClr val="tx1"/>
          </a:solidFill>
          <a:latin typeface="+mn-lt"/>
          <a:ea typeface="+mn-ea"/>
          <a:cs typeface="+mn-cs"/>
        </a:defRPr>
      </a:lvl2pPr>
      <a:lvl3pPr marL="1499870" indent="-299720" algn="l" defTabSz="1200150" rtl="0" eaLnBrk="1" latinLnBrk="0" hangingPunct="1">
        <a:lnSpc>
          <a:spcPct val="90000"/>
        </a:lnSpc>
        <a:spcBef>
          <a:spcPts val="655"/>
        </a:spcBef>
        <a:buFont typeface="Arial" panose="020B0604020202020204" pitchFamily="34" charset="0"/>
        <a:buChar char="•"/>
        <a:defRPr sz="2625" kern="1200">
          <a:solidFill>
            <a:schemeClr val="tx1"/>
          </a:solidFill>
          <a:latin typeface="+mn-lt"/>
          <a:ea typeface="+mn-ea"/>
          <a:cs typeface="+mn-cs"/>
        </a:defRPr>
      </a:lvl3pPr>
      <a:lvl4pPr marL="2099945" indent="-299720" algn="l" defTabSz="1200150" rtl="0" eaLnBrk="1" latinLnBrk="0" hangingPunct="1">
        <a:lnSpc>
          <a:spcPct val="90000"/>
        </a:lnSpc>
        <a:spcBef>
          <a:spcPts val="655"/>
        </a:spcBef>
        <a:buFont typeface="Arial" panose="020B0604020202020204" pitchFamily="34" charset="0"/>
        <a:buChar char="•"/>
        <a:defRPr sz="2360" kern="1200">
          <a:solidFill>
            <a:schemeClr val="tx1"/>
          </a:solidFill>
          <a:latin typeface="+mn-lt"/>
          <a:ea typeface="+mn-ea"/>
          <a:cs typeface="+mn-cs"/>
        </a:defRPr>
      </a:lvl4pPr>
      <a:lvl5pPr marL="2700020" indent="-299720" algn="l" defTabSz="1200150" rtl="0" eaLnBrk="1" latinLnBrk="0" hangingPunct="1">
        <a:lnSpc>
          <a:spcPct val="90000"/>
        </a:lnSpc>
        <a:spcBef>
          <a:spcPts val="655"/>
        </a:spcBef>
        <a:buFont typeface="Arial" panose="020B0604020202020204" pitchFamily="34" charset="0"/>
        <a:buChar char="•"/>
        <a:defRPr sz="2360" kern="1200">
          <a:solidFill>
            <a:schemeClr val="tx1"/>
          </a:solidFill>
          <a:latin typeface="+mn-lt"/>
          <a:ea typeface="+mn-ea"/>
          <a:cs typeface="+mn-cs"/>
        </a:defRPr>
      </a:lvl5pPr>
      <a:lvl6pPr marL="3300095" indent="-299720" algn="l" defTabSz="1200150" rtl="0" eaLnBrk="1" latinLnBrk="0" hangingPunct="1">
        <a:lnSpc>
          <a:spcPct val="90000"/>
        </a:lnSpc>
        <a:spcBef>
          <a:spcPts val="655"/>
        </a:spcBef>
        <a:buFont typeface="Arial" panose="020B0604020202020204" pitchFamily="34" charset="0"/>
        <a:buChar char="•"/>
        <a:defRPr sz="2360" kern="1200">
          <a:solidFill>
            <a:schemeClr val="tx1"/>
          </a:solidFill>
          <a:latin typeface="+mn-lt"/>
          <a:ea typeface="+mn-ea"/>
          <a:cs typeface="+mn-cs"/>
        </a:defRPr>
      </a:lvl6pPr>
      <a:lvl7pPr marL="3900170" indent="-299720" algn="l" defTabSz="1200150" rtl="0" eaLnBrk="1" latinLnBrk="0" hangingPunct="1">
        <a:lnSpc>
          <a:spcPct val="90000"/>
        </a:lnSpc>
        <a:spcBef>
          <a:spcPts val="655"/>
        </a:spcBef>
        <a:buFont typeface="Arial" panose="020B0604020202020204" pitchFamily="34" charset="0"/>
        <a:buChar char="•"/>
        <a:defRPr sz="2360" kern="1200">
          <a:solidFill>
            <a:schemeClr val="tx1"/>
          </a:solidFill>
          <a:latin typeface="+mn-lt"/>
          <a:ea typeface="+mn-ea"/>
          <a:cs typeface="+mn-cs"/>
        </a:defRPr>
      </a:lvl7pPr>
      <a:lvl8pPr marL="4499610" indent="-299720" algn="l" defTabSz="1200150" rtl="0" eaLnBrk="1" latinLnBrk="0" hangingPunct="1">
        <a:lnSpc>
          <a:spcPct val="90000"/>
        </a:lnSpc>
        <a:spcBef>
          <a:spcPts val="655"/>
        </a:spcBef>
        <a:buFont typeface="Arial" panose="020B0604020202020204" pitchFamily="34" charset="0"/>
        <a:buChar char="•"/>
        <a:defRPr sz="2360" kern="1200">
          <a:solidFill>
            <a:schemeClr val="tx1"/>
          </a:solidFill>
          <a:latin typeface="+mn-lt"/>
          <a:ea typeface="+mn-ea"/>
          <a:cs typeface="+mn-cs"/>
        </a:defRPr>
      </a:lvl8pPr>
      <a:lvl9pPr marL="5099685" indent="-299720" algn="l" defTabSz="1200150" rtl="0" eaLnBrk="1" latinLnBrk="0" hangingPunct="1">
        <a:lnSpc>
          <a:spcPct val="90000"/>
        </a:lnSpc>
        <a:spcBef>
          <a:spcPts val="655"/>
        </a:spcBef>
        <a:buFont typeface="Arial" panose="020B0604020202020204" pitchFamily="34" charset="0"/>
        <a:buChar char="•"/>
        <a:defRPr sz="2360" kern="1200">
          <a:solidFill>
            <a:schemeClr val="tx1"/>
          </a:solidFill>
          <a:latin typeface="+mn-lt"/>
          <a:ea typeface="+mn-ea"/>
          <a:cs typeface="+mn-cs"/>
        </a:defRPr>
      </a:lvl9pPr>
    </p:bodyStyle>
    <p:otherStyle>
      <a:defPPr>
        <a:defRPr lang="en-US"/>
      </a:defPPr>
      <a:lvl1pPr marL="0" algn="l" defTabSz="1200150" rtl="0" eaLnBrk="1" latinLnBrk="0" hangingPunct="1">
        <a:defRPr sz="2360" kern="1200">
          <a:solidFill>
            <a:schemeClr val="tx1"/>
          </a:solidFill>
          <a:latin typeface="+mn-lt"/>
          <a:ea typeface="+mn-ea"/>
          <a:cs typeface="+mn-cs"/>
        </a:defRPr>
      </a:lvl1pPr>
      <a:lvl2pPr marL="600075" algn="l" defTabSz="1200150" rtl="0" eaLnBrk="1" latinLnBrk="0" hangingPunct="1">
        <a:defRPr sz="2360" kern="1200">
          <a:solidFill>
            <a:schemeClr val="tx1"/>
          </a:solidFill>
          <a:latin typeface="+mn-lt"/>
          <a:ea typeface="+mn-ea"/>
          <a:cs typeface="+mn-cs"/>
        </a:defRPr>
      </a:lvl2pPr>
      <a:lvl3pPr marL="1200150" algn="l" defTabSz="1200150" rtl="0" eaLnBrk="1" latinLnBrk="0" hangingPunct="1">
        <a:defRPr sz="2360" kern="1200">
          <a:solidFill>
            <a:schemeClr val="tx1"/>
          </a:solidFill>
          <a:latin typeface="+mn-lt"/>
          <a:ea typeface="+mn-ea"/>
          <a:cs typeface="+mn-cs"/>
        </a:defRPr>
      </a:lvl3pPr>
      <a:lvl4pPr marL="1800225" algn="l" defTabSz="1200150" rtl="0" eaLnBrk="1" latinLnBrk="0" hangingPunct="1">
        <a:defRPr sz="2360" kern="1200">
          <a:solidFill>
            <a:schemeClr val="tx1"/>
          </a:solidFill>
          <a:latin typeface="+mn-lt"/>
          <a:ea typeface="+mn-ea"/>
          <a:cs typeface="+mn-cs"/>
        </a:defRPr>
      </a:lvl4pPr>
      <a:lvl5pPr marL="2399665" algn="l" defTabSz="1200150" rtl="0" eaLnBrk="1" latinLnBrk="0" hangingPunct="1">
        <a:defRPr sz="2360" kern="1200">
          <a:solidFill>
            <a:schemeClr val="tx1"/>
          </a:solidFill>
          <a:latin typeface="+mn-lt"/>
          <a:ea typeface="+mn-ea"/>
          <a:cs typeface="+mn-cs"/>
        </a:defRPr>
      </a:lvl5pPr>
      <a:lvl6pPr marL="2999740" algn="l" defTabSz="1200150" rtl="0" eaLnBrk="1" latinLnBrk="0" hangingPunct="1">
        <a:defRPr sz="2360" kern="1200">
          <a:solidFill>
            <a:schemeClr val="tx1"/>
          </a:solidFill>
          <a:latin typeface="+mn-lt"/>
          <a:ea typeface="+mn-ea"/>
          <a:cs typeface="+mn-cs"/>
        </a:defRPr>
      </a:lvl6pPr>
      <a:lvl7pPr marL="3599815" algn="l" defTabSz="1200150" rtl="0" eaLnBrk="1" latinLnBrk="0" hangingPunct="1">
        <a:defRPr sz="2360" kern="1200">
          <a:solidFill>
            <a:schemeClr val="tx1"/>
          </a:solidFill>
          <a:latin typeface="+mn-lt"/>
          <a:ea typeface="+mn-ea"/>
          <a:cs typeface="+mn-cs"/>
        </a:defRPr>
      </a:lvl7pPr>
      <a:lvl8pPr marL="4199890" algn="l" defTabSz="1200150" rtl="0" eaLnBrk="1" latinLnBrk="0" hangingPunct="1">
        <a:defRPr sz="2360" kern="1200">
          <a:solidFill>
            <a:schemeClr val="tx1"/>
          </a:solidFill>
          <a:latin typeface="+mn-lt"/>
          <a:ea typeface="+mn-ea"/>
          <a:cs typeface="+mn-cs"/>
        </a:defRPr>
      </a:lvl8pPr>
      <a:lvl9pPr marL="4799965" algn="l" defTabSz="1200150" rtl="0" eaLnBrk="1" latinLnBrk="0" hangingPunct="1">
        <a:defRPr sz="2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2.png"/><Relationship Id="rId12"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24.png"/><Relationship Id="rId5" Type="http://schemas.openxmlformats.org/officeDocument/2006/relationships/image" Target="../media/image21.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image" Target="../media/image58.jpe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62.png"/><Relationship Id="rId2" Type="http://schemas.openxmlformats.org/officeDocument/2006/relationships/tags" Target="../tags/tag11.xml"/><Relationship Id="rId16"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tags" Target="../tags/tag2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sv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0753" y="0"/>
            <a:ext cx="15998613" cy="900005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9781" y="304151"/>
            <a:ext cx="12823508" cy="553085"/>
          </a:xfrm>
          <a:prstGeom prst="rect">
            <a:avLst/>
          </a:prstGeom>
          <a:noFill/>
        </p:spPr>
        <p:txBody>
          <a:bodyPr wrap="square" rtlCol="0">
            <a:spAutoFit/>
          </a:bodyPr>
          <a:lstStyle/>
          <a:p>
            <a:r>
              <a:rPr lang="zh-CN" altLang="en-US" sz="3000" b="1" dirty="0">
                <a:solidFill>
                  <a:schemeClr val="accent5">
                    <a:lumMod val="50000"/>
                  </a:schemeClr>
                </a:solidFill>
                <a:latin typeface="经典行书简" panose="02010609010101010101" pitchFamily="49" charset="-122"/>
                <a:ea typeface="经典行书简" panose="02010609010101010101" pitchFamily="49" charset="-122"/>
                <a:cs typeface="经典行书简" panose="02010609010101010101" pitchFamily="49" charset="-122"/>
              </a:rPr>
              <a:t>以良渚考古成果来看社会的变化</a:t>
            </a:r>
          </a:p>
        </p:txBody>
      </p:sp>
      <p:grpSp>
        <p:nvGrpSpPr>
          <p:cNvPr id="15" name="组合 14"/>
          <p:cNvGrpSpPr/>
          <p:nvPr/>
        </p:nvGrpSpPr>
        <p:grpSpPr>
          <a:xfrm>
            <a:off x="300005" y="1527305"/>
            <a:ext cx="8621739" cy="5995233"/>
            <a:chOff x="614793" y="1678308"/>
            <a:chExt cx="7118017" cy="5127513"/>
          </a:xfrm>
        </p:grpSpPr>
        <p:pic>
          <p:nvPicPr>
            <p:cNvPr id="4" name="图片 3" descr="图片包含 许多, 旧, 房间, 不同&#10;&#10;描述已自动生成"/>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b="10548"/>
            <a:stretch>
              <a:fillRect/>
            </a:stretch>
          </p:blipFill>
          <p:spPr>
            <a:xfrm>
              <a:off x="614794" y="1678308"/>
              <a:ext cx="7118016" cy="460109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文本框 13"/>
            <p:cNvSpPr txBox="1"/>
            <p:nvPr/>
          </p:nvSpPr>
          <p:spPr>
            <a:xfrm>
              <a:off x="614793" y="6358329"/>
              <a:ext cx="7118016" cy="447492"/>
            </a:xfrm>
            <a:prstGeom prst="rect">
              <a:avLst/>
            </a:prstGeom>
            <a:noFill/>
          </p:spPr>
          <p:txBody>
            <a:bodyPr wrap="square" rtlCol="0">
              <a:spAutoFit/>
            </a:bodyPr>
            <a:lstStyle/>
            <a:p>
              <a:r>
                <a:rPr lang="zh-CN" altLang="en-US" sz="2800" b="1" dirty="0"/>
                <a:t>✎</a:t>
              </a:r>
              <a:r>
                <a:rPr lang="zh-CN" altLang="en-US" sz="2600" b="1" dirty="0"/>
                <a:t>良渚古城遗址出土部分玉器（含复原嵌玉漆器）</a:t>
              </a:r>
            </a:p>
          </p:txBody>
        </p:sp>
      </p:grpSp>
      <p:sp>
        <p:nvSpPr>
          <p:cNvPr id="36" name="文本框 35"/>
          <p:cNvSpPr txBox="1"/>
          <p:nvPr/>
        </p:nvSpPr>
        <p:spPr>
          <a:xfrm>
            <a:off x="4943681" y="7614822"/>
            <a:ext cx="7349919" cy="523220"/>
          </a:xfrm>
          <a:prstGeom prst="rect">
            <a:avLst/>
          </a:prstGeom>
          <a:noFill/>
        </p:spPr>
        <p:txBody>
          <a:bodyPr wrap="square" rtlCol="0">
            <a:spAutoFit/>
          </a:bodyPr>
          <a:lstStyle/>
          <a:p>
            <a:r>
              <a:rPr lang="zh-CN" altLang="en-US" sz="2800" b="1" dirty="0">
                <a:solidFill>
                  <a:srgbClr val="4C8A94"/>
                </a:solidFill>
              </a:rPr>
              <a:t>大量的精美玉器和稻米遗迹说明了什么问题？</a:t>
            </a:r>
          </a:p>
        </p:txBody>
      </p:sp>
      <p:sp>
        <p:nvSpPr>
          <p:cNvPr id="2" name="矩形 1"/>
          <p:cNvSpPr/>
          <p:nvPr/>
        </p:nvSpPr>
        <p:spPr>
          <a:xfrm>
            <a:off x="9063272" y="6020890"/>
            <a:ext cx="6862495" cy="461665"/>
          </a:xfrm>
          <a:prstGeom prst="rect">
            <a:avLst/>
          </a:prstGeom>
        </p:spPr>
        <p:txBody>
          <a:bodyPr wrap="square">
            <a:spAutoFit/>
          </a:bodyPr>
          <a:lstStyle/>
          <a:p>
            <a:endParaRPr lang="zh-CN" altLang="en-US" sz="2400" b="1" dirty="0">
              <a:solidFill>
                <a:srgbClr val="4C8A94"/>
              </a:solidFill>
              <a:latin typeface="+mn-ea"/>
            </a:endParaRPr>
          </a:p>
        </p:txBody>
      </p:sp>
      <p:grpSp>
        <p:nvGrpSpPr>
          <p:cNvPr id="22" name="组合 21"/>
          <p:cNvGrpSpPr/>
          <p:nvPr/>
        </p:nvGrpSpPr>
        <p:grpSpPr>
          <a:xfrm>
            <a:off x="295481" y="1507817"/>
            <a:ext cx="8641131" cy="5379730"/>
            <a:chOff x="1292088" y="1506955"/>
            <a:chExt cx="8641131" cy="5379730"/>
          </a:xfrm>
        </p:grpSpPr>
        <p:sp>
          <p:nvSpPr>
            <p:cNvPr id="24" name="矩形 23"/>
            <p:cNvSpPr/>
            <p:nvPr/>
          </p:nvSpPr>
          <p:spPr>
            <a:xfrm>
              <a:off x="1292088" y="1506956"/>
              <a:ext cx="8641131" cy="5379729"/>
            </a:xfrm>
            <a:prstGeom prst="rect">
              <a:avLst/>
            </a:prstGeom>
            <a:solidFill>
              <a:srgbClr val="4C8A9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rotWithShape="1">
            <a:blip r:embed="rId5">
              <a:extLst>
                <a:ext uri="{BEBA8EAE-BF5A-486C-A8C5-ECC9F3942E4B}">
                  <a14:imgProps xmlns:a14="http://schemas.microsoft.com/office/drawing/2010/main">
                    <a14:imgLayer r:embed="rId6">
                      <a14:imgEffect>
                        <a14:backgroundRemoval t="9850" b="89936" l="9920" r="93600">
                          <a14:foregroundMark x1="93600" y1="32548" x2="93600" y2="32548"/>
                          <a14:foregroundMark x1="16160" y1="73233" x2="16160" y2="73233"/>
                          <a14:foregroundMark x1="11520" y1="32334" x2="11520" y2="32334"/>
                          <a14:foregroundMark x1="40000" y1="28908" x2="40000" y2="28908"/>
                          <a14:foregroundMark x1="42720" y1="25696" x2="42720" y2="25696"/>
                        </a14:backgroundRemoval>
                      </a14:imgEffect>
                    </a14:imgLayer>
                  </a14:imgProps>
                </a:ext>
              </a:extLst>
            </a:blip>
            <a:srcRect l="10775" t="15150"/>
            <a:stretch>
              <a:fillRect/>
            </a:stretch>
          </p:blipFill>
          <p:spPr>
            <a:xfrm>
              <a:off x="1600200" y="1506955"/>
              <a:ext cx="4211880" cy="2992813"/>
            </a:xfrm>
            <a:prstGeom prst="rect">
              <a:avLst/>
            </a:prstGeom>
          </p:spPr>
        </p:pic>
        <p:pic>
          <p:nvPicPr>
            <p:cNvPr id="26" name="Picture 2"/>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30370" y1="80833" x2="30370" y2="80833"/>
                          <a14:backgroundMark x1="33704" y1="83472" x2="33704" y2="83472"/>
                          <a14:backgroundMark x1="62130" y1="85694" x2="62130" y2="85694"/>
                          <a14:backgroundMark x1="60556" y1="86111" x2="60556" y2="86111"/>
                          <a14:backgroundMark x1="37685" y1="84167" x2="37685" y2="84167"/>
                          <a14:backgroundMark x1="41111" y1="85556" x2="41111" y2="85556"/>
                          <a14:backgroundMark x1="59815" y1="86667" x2="59815" y2="86667"/>
                          <a14:backgroundMark x1="59074" y1="86389" x2="59074" y2="86389"/>
                          <a14:backgroundMark x1="32963" y1="80278" x2="32963" y2="80278"/>
                        </a14:backgroundRemoval>
                      </a14:imgEffect>
                      <a14:imgEffect>
                        <a14:brightnessContrast bright="40000" contrast="-20000"/>
                      </a14:imgEffect>
                    </a14:imgLayer>
                  </a14:imgProps>
                </a:ext>
                <a:ext uri="{28A0092B-C50C-407E-A947-70E740481C1C}">
                  <a14:useLocalDpi xmlns:a14="http://schemas.microsoft.com/office/drawing/2010/main" val="0"/>
                </a:ext>
              </a:extLst>
            </a:blip>
            <a:srcRect l="9010" t="17517" r="9188" b="12418"/>
            <a:stretch>
              <a:fillRect/>
            </a:stretch>
          </p:blipFill>
          <p:spPr bwMode="auto">
            <a:xfrm>
              <a:off x="5812080" y="1801125"/>
              <a:ext cx="3930348" cy="2244286"/>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p:cNvPicPr>
              <a:picLocks noChangeAspect="1"/>
            </p:cNvPicPr>
            <p:nvPr/>
          </p:nvPicPr>
          <p:blipFill rotWithShape="1">
            <a:blip r:embed="rId9">
              <a:extLst>
                <a:ext uri="{BEBA8EAE-BF5A-486C-A8C5-ECC9F3942E4B}">
                  <a14:imgProps xmlns:a14="http://schemas.microsoft.com/office/drawing/2010/main">
                    <a14:imgLayer r:embed="rId10">
                      <a14:imgEffect>
                        <a14:backgroundRemoval t="8811" b="95815" l="8986" r="90000">
                          <a14:foregroundMark x1="9130" y1="13216" x2="9130" y2="13216"/>
                          <a14:foregroundMark x1="13768" y1="8811" x2="13768" y2="8811"/>
                          <a14:foregroundMark x1="44348" y1="95815" x2="44348" y2="95815"/>
                        </a14:backgroundRemoval>
                      </a14:imgEffect>
                      <a14:imgEffect>
                        <a14:brightnessContrast bright="20000" contrast="-20000"/>
                      </a14:imgEffect>
                    </a14:imgLayer>
                  </a14:imgProps>
                </a:ext>
              </a:extLst>
            </a:blip>
            <a:srcRect l="5906" t="4130" r="5746"/>
            <a:stretch>
              <a:fillRect/>
            </a:stretch>
          </p:blipFill>
          <p:spPr>
            <a:xfrm>
              <a:off x="1600200" y="4254500"/>
              <a:ext cx="3686575" cy="2632185"/>
            </a:xfrm>
            <a:prstGeom prst="rect">
              <a:avLst/>
            </a:prstGeom>
          </p:spPr>
        </p:pic>
        <p:pic>
          <p:nvPicPr>
            <p:cNvPr id="28" name="图片 27"/>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Effect>
                        <a14:brightnessContrast bright="20000"/>
                      </a14:imgEffect>
                    </a14:imgLayer>
                  </a14:imgProps>
                </a:ext>
              </a:extLst>
            </a:blip>
            <a:srcRect l="17448" t="9738" r="19336" b="11099"/>
            <a:stretch>
              <a:fillRect/>
            </a:stretch>
          </p:blipFill>
          <p:spPr>
            <a:xfrm>
              <a:off x="6187530" y="4281571"/>
              <a:ext cx="3249544" cy="2346215"/>
            </a:xfrm>
            <a:prstGeom prst="rect">
              <a:avLst/>
            </a:prstGeom>
          </p:spPr>
        </p:pic>
      </p:grpSp>
      <p:sp>
        <p:nvSpPr>
          <p:cNvPr id="30" name="文本框 29"/>
          <p:cNvSpPr txBox="1"/>
          <p:nvPr/>
        </p:nvSpPr>
        <p:spPr>
          <a:xfrm>
            <a:off x="9282136" y="6868061"/>
            <a:ext cx="6951743" cy="523220"/>
          </a:xfrm>
          <a:prstGeom prst="rect">
            <a:avLst/>
          </a:prstGeom>
          <a:noFill/>
        </p:spPr>
        <p:txBody>
          <a:bodyPr wrap="square" rtlCol="0">
            <a:spAutoFit/>
          </a:bodyPr>
          <a:lstStyle/>
          <a:p>
            <a:r>
              <a:rPr lang="zh-CN" altLang="en-US" sz="2800" b="1" dirty="0"/>
              <a:t>✎</a:t>
            </a:r>
            <a:r>
              <a:rPr lang="zh-CN" altLang="en-US" sz="2600" b="1" dirty="0"/>
              <a:t>良渚莫角山遗址浮选出的碳化稻米</a:t>
            </a:r>
            <a:endParaRPr lang="zh-CN" altLang="en-US" sz="2400" b="1" dirty="0">
              <a:solidFill>
                <a:srgbClr val="4C8A94"/>
              </a:solidFill>
              <a:latin typeface="汉仪昌黎宋刻本(原版)简" panose="00020600040101010101" pitchFamily="18" charset="-122"/>
              <a:ea typeface="汉仪昌黎宋刻本(原版)简" panose="00020600040101010101" pitchFamily="18" charset="-122"/>
            </a:endParaRPr>
          </a:p>
        </p:txBody>
      </p:sp>
      <p:pic>
        <p:nvPicPr>
          <p:cNvPr id="9" name="图片 8"/>
          <p:cNvPicPr>
            <a:picLocks noChangeAspect="1"/>
          </p:cNvPicPr>
          <p:nvPr/>
        </p:nvPicPr>
        <p:blipFill>
          <a:blip r:embed="rId13"/>
          <a:stretch>
            <a:fillRect/>
          </a:stretch>
        </p:blipFill>
        <p:spPr>
          <a:xfrm>
            <a:off x="9091345" y="1488331"/>
            <a:ext cx="6957784" cy="5379730"/>
          </a:xfrm>
          <a:prstGeom prst="rect">
            <a:avLst/>
          </a:prstGeom>
          <a:solidFill>
            <a:srgbClr val="FFFFFF">
              <a:shade val="85000"/>
            </a:srgbClr>
          </a:solidFill>
          <a:ln w="1905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文本框 42"/>
          <p:cNvSpPr txBox="1"/>
          <p:nvPr/>
        </p:nvSpPr>
        <p:spPr>
          <a:xfrm>
            <a:off x="3402377" y="8230326"/>
            <a:ext cx="11038732" cy="521970"/>
          </a:xfrm>
          <a:prstGeom prst="rect">
            <a:avLst/>
          </a:prstGeom>
          <a:noFill/>
        </p:spPr>
        <p:txBody>
          <a:bodyPr wrap="square" rtlCol="0">
            <a:spAutoFit/>
          </a:bodyPr>
          <a:lstStyle/>
          <a:p>
            <a:r>
              <a:rPr lang="zh-CN" altLang="en-US" sz="2800" dirty="0"/>
              <a:t>生产力发展，农业发展，社会分工。私有制出现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ppt_x"/>
                                          </p:val>
                                        </p:tav>
                                        <p:tav tm="100000">
                                          <p:val>
                                            <p:strVal val="#ppt_x"/>
                                          </p:val>
                                        </p:tav>
                                      </p:tavLst>
                                    </p:anim>
                                    <p:anim calcmode="lin" valueType="num">
                                      <p:cBhvr additive="base">
                                        <p:cTn id="1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3648" y="2786198"/>
            <a:ext cx="16200438" cy="3965162"/>
          </a:xfrm>
          <a:prstGeom prst="rect">
            <a:avLst/>
          </a:prstGeom>
          <a:solidFill>
            <a:srgbClr val="4C8A94">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9781" y="304151"/>
            <a:ext cx="12823508" cy="553085"/>
          </a:xfrm>
          <a:prstGeom prst="rect">
            <a:avLst/>
          </a:prstGeom>
          <a:noFill/>
        </p:spPr>
        <p:txBody>
          <a:bodyPr wrap="square" rtlCol="0">
            <a:spAutoFit/>
          </a:bodyPr>
          <a:lstStyle/>
          <a:p>
            <a:r>
              <a:rPr lang="zh-CN" altLang="en-US" sz="3000" b="1" dirty="0">
                <a:solidFill>
                  <a:schemeClr val="accent5">
                    <a:lumMod val="50000"/>
                  </a:schemeClr>
                </a:solidFill>
                <a:latin typeface="经典行书简" panose="02010609010101010101" pitchFamily="49" charset="-122"/>
                <a:ea typeface="经典行书简" panose="02010609010101010101" pitchFamily="49" charset="-122"/>
                <a:cs typeface="经典行书简" panose="02010609010101010101" pitchFamily="49" charset="-122"/>
              </a:rPr>
              <a:t>以良渚考古成果来看社会的变化</a:t>
            </a:r>
          </a:p>
        </p:txBody>
      </p:sp>
      <p:grpSp>
        <p:nvGrpSpPr>
          <p:cNvPr id="8" name="组合 7"/>
          <p:cNvGrpSpPr/>
          <p:nvPr/>
        </p:nvGrpSpPr>
        <p:grpSpPr>
          <a:xfrm>
            <a:off x="308724" y="1692529"/>
            <a:ext cx="8516816" cy="5876090"/>
            <a:chOff x="155773" y="2458516"/>
            <a:chExt cx="8516816" cy="5876090"/>
          </a:xfrm>
        </p:grpSpPr>
        <p:pic>
          <p:nvPicPr>
            <p:cNvPr id="2" name="图片 1" descr="社交网络的手机截图&#10;&#10;描述已自动生成"/>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Effect>
                        <a14:sharpenSoften amount="25000"/>
                      </a14:imgEffect>
                    </a14:imgLayer>
                  </a14:imgProps>
                </a:ext>
                <a:ext uri="{28A0092B-C50C-407E-A947-70E740481C1C}">
                  <a14:useLocalDpi xmlns:a14="http://schemas.microsoft.com/office/drawing/2010/main" val="0"/>
                </a:ext>
              </a:extLst>
            </a:blip>
            <a:srcRect b="13702"/>
            <a:stretch>
              <a:fillRect/>
            </a:stretch>
          </p:blipFill>
          <p:spPr>
            <a:xfrm>
              <a:off x="155773" y="2458516"/>
              <a:ext cx="8516816" cy="5349065"/>
            </a:xfrm>
            <a:prstGeom prst="rect">
              <a:avLst/>
            </a:prstGeom>
            <a:solidFill>
              <a:srgbClr val="FFFFFF">
                <a:shade val="85000"/>
              </a:srgbClr>
            </a:solidFill>
            <a:ln w="28575"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p:cNvSpPr txBox="1"/>
            <p:nvPr/>
          </p:nvSpPr>
          <p:spPr>
            <a:xfrm>
              <a:off x="213651" y="7811386"/>
              <a:ext cx="7683742" cy="523220"/>
            </a:xfrm>
            <a:prstGeom prst="rect">
              <a:avLst/>
            </a:prstGeom>
            <a:noFill/>
          </p:spPr>
          <p:txBody>
            <a:bodyPr wrap="square" rtlCol="0">
              <a:spAutoFit/>
            </a:bodyPr>
            <a:lstStyle/>
            <a:p>
              <a:r>
                <a:rPr lang="zh-CN" altLang="en-US" sz="2800" b="1" dirty="0"/>
                <a:t>✎</a:t>
              </a:r>
              <a:r>
                <a:rPr lang="zh-CN" altLang="en-US" sz="2600" b="1" dirty="0"/>
                <a:t>区分等级的良渚墓地，丧葬制度与随葬品</a:t>
              </a:r>
            </a:p>
          </p:txBody>
        </p:sp>
      </p:grpSp>
      <p:pic>
        <p:nvPicPr>
          <p:cNvPr id="29" name="图片 28"/>
          <p:cNvPicPr>
            <a:picLocks noChangeAspect="1"/>
          </p:cNvPicPr>
          <p:nvPr/>
        </p:nvPicPr>
        <p:blipFill>
          <a:blip r:embed="rId4"/>
          <a:stretch>
            <a:fillRect/>
          </a:stretch>
        </p:blipFill>
        <p:spPr>
          <a:xfrm>
            <a:off x="9223635" y="4758119"/>
            <a:ext cx="6687892" cy="2810500"/>
          </a:xfrm>
          <a:prstGeom prst="rect">
            <a:avLst/>
          </a:prstGeom>
          <a:solidFill>
            <a:srgbClr val="FFFFFF">
              <a:shade val="85000"/>
            </a:srgbClr>
          </a:solidFill>
          <a:ln w="1905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6" name="文本框 45"/>
          <p:cNvSpPr txBox="1"/>
          <p:nvPr/>
        </p:nvSpPr>
        <p:spPr>
          <a:xfrm>
            <a:off x="4180840" y="8446135"/>
            <a:ext cx="8820785" cy="553085"/>
          </a:xfrm>
          <a:prstGeom prst="rect">
            <a:avLst/>
          </a:prstGeom>
          <a:noFill/>
        </p:spPr>
        <p:txBody>
          <a:bodyPr wrap="square" rtlCol="0">
            <a:spAutoFit/>
          </a:bodyPr>
          <a:lstStyle/>
          <a:p>
            <a:r>
              <a:rPr lang="zh-CN" altLang="en-US" sz="3000" b="1" dirty="0"/>
              <a:t>私有制    贫富分化</a:t>
            </a:r>
            <a:r>
              <a:rPr lang="en-US" altLang="zh-CN" sz="3000" b="1" dirty="0"/>
              <a:t>    </a:t>
            </a:r>
            <a:r>
              <a:rPr lang="zh-CN" altLang="en-US" sz="3000" b="1" dirty="0"/>
              <a:t>阶级分化   权贵阶层出现  </a:t>
            </a:r>
          </a:p>
        </p:txBody>
      </p:sp>
      <p:grpSp>
        <p:nvGrpSpPr>
          <p:cNvPr id="56" name="组合 55"/>
          <p:cNvGrpSpPr/>
          <p:nvPr/>
        </p:nvGrpSpPr>
        <p:grpSpPr>
          <a:xfrm>
            <a:off x="2769428" y="1543104"/>
            <a:ext cx="13958376" cy="3244542"/>
            <a:chOff x="2656114" y="1527306"/>
            <a:chExt cx="13958376" cy="3244542"/>
          </a:xfrm>
        </p:grpSpPr>
        <p:grpSp>
          <p:nvGrpSpPr>
            <p:cNvPr id="55" name="组合 54"/>
            <p:cNvGrpSpPr/>
            <p:nvPr/>
          </p:nvGrpSpPr>
          <p:grpSpPr>
            <a:xfrm>
              <a:off x="8930748" y="1581085"/>
              <a:ext cx="7683742" cy="3190763"/>
              <a:chOff x="8930748" y="1581085"/>
              <a:chExt cx="7683742" cy="3190763"/>
            </a:xfrm>
          </p:grpSpPr>
          <p:sp>
            <p:nvSpPr>
              <p:cNvPr id="22" name="文本框 21"/>
              <p:cNvSpPr txBox="1"/>
              <p:nvPr/>
            </p:nvSpPr>
            <p:spPr>
              <a:xfrm>
                <a:off x="8930748" y="4279405"/>
                <a:ext cx="7683742" cy="492443"/>
              </a:xfrm>
              <a:prstGeom prst="rect">
                <a:avLst/>
              </a:prstGeom>
              <a:noFill/>
            </p:spPr>
            <p:txBody>
              <a:bodyPr wrap="square" rtlCol="0">
                <a:spAutoFit/>
              </a:bodyPr>
              <a:lstStyle/>
              <a:p>
                <a:r>
                  <a:rPr lang="zh-CN" altLang="en-US" sz="2600" b="1" u="sng" dirty="0">
                    <a:solidFill>
                      <a:srgbClr val="FFFF00"/>
                    </a:solidFill>
                  </a:rPr>
                  <a:t>反山墓地</a:t>
                </a:r>
                <a:r>
                  <a:rPr lang="zh-CN" altLang="en-US" sz="2600" b="1" dirty="0"/>
                  <a:t>出土的玉琮玉钺以及其上的神人兽面纹</a:t>
                </a:r>
              </a:p>
            </p:txBody>
          </p:sp>
          <p:pic>
            <p:nvPicPr>
              <p:cNvPr id="44" name="图片 43"/>
              <p:cNvPicPr>
                <a:picLocks noChangeAspect="1"/>
              </p:cNvPicPr>
              <p:nvPr/>
            </p:nvPicPr>
            <p:blipFill>
              <a:blip r:embed="rId5"/>
              <a:stretch>
                <a:fillRect/>
              </a:stretch>
            </p:blipFill>
            <p:spPr>
              <a:xfrm>
                <a:off x="9046694" y="1581085"/>
                <a:ext cx="6823407" cy="2785976"/>
              </a:xfrm>
              <a:prstGeom prst="rect">
                <a:avLst/>
              </a:prstGeom>
            </p:spPr>
          </p:pic>
        </p:grpSp>
        <p:grpSp>
          <p:nvGrpSpPr>
            <p:cNvPr id="54" name="组合 53"/>
            <p:cNvGrpSpPr/>
            <p:nvPr/>
          </p:nvGrpSpPr>
          <p:grpSpPr>
            <a:xfrm>
              <a:off x="2656114" y="1527306"/>
              <a:ext cx="9797143" cy="288794"/>
              <a:chOff x="2656114" y="1527306"/>
              <a:chExt cx="9797143" cy="288794"/>
            </a:xfrm>
          </p:grpSpPr>
          <p:cxnSp>
            <p:nvCxnSpPr>
              <p:cNvPr id="48" name="直接连接符 47"/>
              <p:cNvCxnSpPr/>
              <p:nvPr/>
            </p:nvCxnSpPr>
            <p:spPr>
              <a:xfrm>
                <a:off x="2656114" y="1527306"/>
                <a:ext cx="9797143" cy="0"/>
              </a:xfrm>
              <a:prstGeom prst="line">
                <a:avLst/>
              </a:prstGeom>
              <a:ln w="19050">
                <a:solidFill>
                  <a:srgbClr val="4C8A94"/>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656114" y="1527306"/>
                <a:ext cx="0" cy="288794"/>
              </a:xfrm>
              <a:prstGeom prst="line">
                <a:avLst/>
              </a:prstGeom>
              <a:ln w="19050" cap="rnd">
                <a:solidFill>
                  <a:srgbClr val="4C8A94"/>
                </a:solidFill>
                <a:headEnd type="none"/>
                <a:tailEnd type="diamond"/>
              </a:ln>
            </p:spPr>
            <p:style>
              <a:lnRef idx="1">
                <a:schemeClr val="accent1"/>
              </a:lnRef>
              <a:fillRef idx="0">
                <a:schemeClr val="accent1"/>
              </a:fillRef>
              <a:effectRef idx="0">
                <a:schemeClr val="accent1"/>
              </a:effectRef>
              <a:fontRef idx="minor">
                <a:schemeClr val="tx1"/>
              </a:fontRef>
            </p:style>
          </p:cxnSp>
        </p:grpSp>
        <p:cxnSp>
          <p:nvCxnSpPr>
            <p:cNvPr id="53" name="直接连接符 52"/>
            <p:cNvCxnSpPr/>
            <p:nvPr/>
          </p:nvCxnSpPr>
          <p:spPr>
            <a:xfrm>
              <a:off x="12442371" y="1527306"/>
              <a:ext cx="0" cy="288794"/>
            </a:xfrm>
            <a:prstGeom prst="line">
              <a:avLst/>
            </a:prstGeom>
            <a:ln w="19050" cap="rnd">
              <a:solidFill>
                <a:srgbClr val="4C8A94"/>
              </a:solidFill>
              <a:headEnd type="none"/>
              <a:tailEnd type="diamond"/>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a:off x="12851092" y="2508448"/>
            <a:ext cx="798286" cy="798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9722899" y="1766981"/>
            <a:ext cx="798286" cy="798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09258" y="7682964"/>
            <a:ext cx="14596110" cy="648335"/>
          </a:xfrm>
          <a:prstGeom prst="rect">
            <a:avLst/>
          </a:prstGeom>
          <a:noFill/>
        </p:spPr>
        <p:txBody>
          <a:bodyPr wrap="none" rtlCol="0">
            <a:spAutoFit/>
          </a:bodyPr>
          <a:lstStyle/>
          <a:p>
            <a:pPr algn="l">
              <a:lnSpc>
                <a:spcPct val="115000"/>
              </a:lnSpc>
              <a:spcBef>
                <a:spcPts val="0"/>
              </a:spcBef>
              <a:spcAft>
                <a:spcPts val="0"/>
              </a:spcAft>
            </a:pPr>
            <a:r>
              <a:rPr lang="zh-CN" altLang="en-US" sz="3150" b="1">
                <a:latin typeface="黑体" panose="02010609060101010101" charset="-122"/>
                <a:ea typeface="黑体" panose="02010609060101010101" charset="-122"/>
                <a:cs typeface="黑体" panose="02010609060101010101" charset="-122"/>
                <a:sym typeface="+mn-ea"/>
              </a:rPr>
              <a:t>【课堂探究】</a:t>
            </a:r>
            <a:r>
              <a:rPr lang="zh-CN" altLang="en-US" sz="3150">
                <a:latin typeface="黑体" panose="02010609060101010101" charset="-122"/>
                <a:ea typeface="黑体" panose="02010609060101010101" charset="-122"/>
                <a:cs typeface="黑体" panose="02010609060101010101" charset="-122"/>
                <a:sym typeface="+mn-ea"/>
              </a:rPr>
              <a:t>以良渚古城遗址的考古发现为例，父系氏族社会晚期具有哪些特点</a:t>
            </a:r>
            <a:r>
              <a:rPr lang="zh-CN" sz="3150">
                <a:latin typeface="黑体" panose="02010609060101010101" charset="-122"/>
                <a:ea typeface="黑体" panose="02010609060101010101" charset="-122"/>
                <a:cs typeface="黑体" panose="02010609060101010101" charset="-122"/>
                <a:sym typeface="+mn-ea"/>
              </a:rPr>
              <a:t>？</a:t>
            </a:r>
            <a:endParaRPr lang="zh-CN" sz="3150">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linds(horizontal)">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6" grpId="1"/>
      <p:bldP spid="39" grpId="0" animBg="1"/>
      <p:bldP spid="40" grpId="0" animBg="1"/>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rcRect/>
          <a:stretch>
            <a:fillRect/>
          </a:stretch>
        </p:blipFill>
        <p:spPr>
          <a:xfrm>
            <a:off x="6011908" y="0"/>
            <a:ext cx="10148287" cy="9010052"/>
          </a:xfrm>
          <a:prstGeom prst="rect">
            <a:avLst/>
          </a:prstGeom>
        </p:spPr>
      </p:pic>
      <p:sp>
        <p:nvSpPr>
          <p:cNvPr id="6" name="文本框 5"/>
          <p:cNvSpPr txBox="1"/>
          <p:nvPr/>
        </p:nvSpPr>
        <p:spPr>
          <a:xfrm>
            <a:off x="409893" y="933043"/>
            <a:ext cx="10537420" cy="697230"/>
          </a:xfrm>
          <a:prstGeom prst="rect">
            <a:avLst/>
          </a:prstGeom>
          <a:noFill/>
        </p:spPr>
        <p:txBody>
          <a:bodyPr wrap="square" rtlCol="0" anchor="t">
            <a:spAutoFit/>
          </a:bodyPr>
          <a:lstStyle/>
          <a:p>
            <a:pPr>
              <a:lnSpc>
                <a:spcPct val="125000"/>
              </a:lnSpc>
              <a:spcBef>
                <a:spcPts val="0"/>
              </a:spcBef>
              <a:spcAft>
                <a:spcPts val="0"/>
              </a:spcAft>
            </a:pPr>
            <a:r>
              <a:rPr lang="en-US" altLang="zh-CN" sz="3150">
                <a:latin typeface="黑体" panose="02010609060101010101" charset="-122"/>
                <a:ea typeface="黑体" panose="02010609060101010101" charset="-122"/>
              </a:rPr>
              <a:t>(1)</a:t>
            </a:r>
            <a:r>
              <a:rPr lang="zh-CN" altLang="en-US" sz="3150">
                <a:latin typeface="黑体" panose="02010609060101010101" charset="-122"/>
                <a:ea typeface="黑体" panose="02010609060101010101" charset="-122"/>
              </a:rPr>
              <a:t>炎黄部落联盟，被后世共尊为</a:t>
            </a:r>
            <a:r>
              <a:rPr lang="zh-CN" altLang="en-US" sz="3150">
                <a:solidFill>
                  <a:srgbClr val="C00000"/>
                </a:solidFill>
                <a:latin typeface="黑体" panose="02010609060101010101" charset="-122"/>
                <a:ea typeface="黑体" panose="02010609060101010101" charset="-122"/>
              </a:rPr>
              <a:t>华夏始祖</a:t>
            </a:r>
            <a:r>
              <a:rPr lang="zh-CN" altLang="en-US" sz="3150">
                <a:latin typeface="黑体" panose="02010609060101010101" charset="-122"/>
                <a:ea typeface="黑体" panose="02010609060101010101" charset="-122"/>
              </a:rPr>
              <a:t>。</a:t>
            </a:r>
          </a:p>
        </p:txBody>
      </p:sp>
      <p:sp>
        <p:nvSpPr>
          <p:cNvPr id="2" name="文本框 1"/>
          <p:cNvSpPr txBox="1"/>
          <p:nvPr/>
        </p:nvSpPr>
        <p:spPr>
          <a:xfrm>
            <a:off x="237808" y="126895"/>
            <a:ext cx="9334191"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4.</a:t>
            </a:r>
            <a:r>
              <a:rPr lang="zh-CN" altLang="en-US" sz="3150" b="1">
                <a:solidFill>
                  <a:schemeClr val="tx1"/>
                </a:solidFill>
                <a:latin typeface="黑体" panose="02010609060101010101" charset="-122"/>
                <a:ea typeface="黑体" panose="02010609060101010101" charset="-122"/>
                <a:cs typeface="黑体" panose="02010609060101010101" charset="-122"/>
              </a:rPr>
              <a:t>三皇五帝</a:t>
            </a:r>
          </a:p>
        </p:txBody>
      </p:sp>
      <p:pic>
        <p:nvPicPr>
          <p:cNvPr id="7" name="图片 6" descr="C:/Users/ADMINI~1/AppData/Local/Temp/kaimatting/20200818104339/output_aiMatting_20200818104349.pngoutput_aiMatting_20200818104349"/>
          <p:cNvPicPr>
            <a:picLocks noChangeAspect="1"/>
          </p:cNvPicPr>
          <p:nvPr/>
        </p:nvPicPr>
        <p:blipFill>
          <a:blip r:embed="rId3"/>
          <a:srcRect/>
          <a:stretch>
            <a:fillRect/>
          </a:stretch>
        </p:blipFill>
        <p:spPr>
          <a:xfrm>
            <a:off x="99087" y="4862079"/>
            <a:ext cx="7720997" cy="4137141"/>
          </a:xfrm>
          <a:prstGeom prst="rect">
            <a:avLst/>
          </a:prstGeom>
        </p:spPr>
      </p:pic>
      <p:sp>
        <p:nvSpPr>
          <p:cNvPr id="17" name="文本框 16"/>
          <p:cNvSpPr txBox="1"/>
          <p:nvPr/>
        </p:nvSpPr>
        <p:spPr>
          <a:xfrm>
            <a:off x="100753" y="8475932"/>
            <a:ext cx="3259717" cy="495935"/>
          </a:xfrm>
          <a:prstGeom prst="rect">
            <a:avLst/>
          </a:prstGeom>
          <a:noFill/>
        </p:spPr>
        <p:txBody>
          <a:bodyPr wrap="square" rtlCol="0">
            <a:spAutoFit/>
          </a:bodyPr>
          <a:lstStyle/>
          <a:p>
            <a:pPr algn="just"/>
            <a:r>
              <a:rPr lang="zh-CN" altLang="en-US" sz="2625" b="1">
                <a:solidFill>
                  <a:schemeClr val="bg1"/>
                </a:solidFill>
                <a:effectLst>
                  <a:outerShdw blurRad="38100" dist="38100" dir="2700000" algn="tl">
                    <a:srgbClr val="000000">
                      <a:alpha val="43137"/>
                    </a:srgbClr>
                  </a:outerShdw>
                </a:effectLst>
                <a:latin typeface="方正启体_GBK" panose="02000000000000000000" charset="-122"/>
                <a:ea typeface="方正启体_GBK" panose="02000000000000000000" charset="-122"/>
              </a:rPr>
              <a:t>◎</a:t>
            </a:r>
            <a:r>
              <a:rPr lang="zh-CN" altLang="en-US" sz="2625">
                <a:solidFill>
                  <a:schemeClr val="bg1"/>
                </a:solidFill>
                <a:effectLst>
                  <a:outerShdw blurRad="38100" dist="38100" dir="2700000" algn="tl">
                    <a:srgbClr val="000000">
                      <a:alpha val="43137"/>
                    </a:srgbClr>
                  </a:outerShdw>
                </a:effectLst>
                <a:latin typeface="方正启体_GBK" panose="02000000000000000000" charset="-122"/>
                <a:ea typeface="方正启体_GBK" panose="02000000000000000000" charset="-122"/>
              </a:rPr>
              <a:t>黄帝、炎帝塑像</a:t>
            </a:r>
          </a:p>
        </p:txBody>
      </p:sp>
      <p:sp>
        <p:nvSpPr>
          <p:cNvPr id="10" name="文本框 9"/>
          <p:cNvSpPr txBox="1"/>
          <p:nvPr/>
        </p:nvSpPr>
        <p:spPr>
          <a:xfrm>
            <a:off x="13092961" y="8475932"/>
            <a:ext cx="3067234" cy="495935"/>
          </a:xfrm>
          <a:prstGeom prst="rect">
            <a:avLst/>
          </a:prstGeom>
          <a:noFill/>
        </p:spPr>
        <p:txBody>
          <a:bodyPr wrap="square" rtlCol="0">
            <a:spAutoFit/>
          </a:bodyPr>
          <a:lstStyle/>
          <a:p>
            <a:pPr algn="r"/>
            <a:r>
              <a:rPr lang="zh-CN" altLang="en-US" sz="2625" b="1">
                <a:solidFill>
                  <a:schemeClr val="bg1"/>
                </a:solidFill>
                <a:effectLst>
                  <a:outerShdw blurRad="38100" dist="38100" dir="2700000" algn="tl">
                    <a:srgbClr val="000000">
                      <a:alpha val="43137"/>
                    </a:srgbClr>
                  </a:outerShdw>
                </a:effectLst>
                <a:latin typeface="方正启体_GBK" panose="02000000000000000000" charset="-122"/>
                <a:ea typeface="方正启体_GBK" panose="02000000000000000000" charset="-122"/>
              </a:rPr>
              <a:t>◎</a:t>
            </a:r>
            <a:r>
              <a:rPr lang="zh-CN" altLang="en-US" sz="2625">
                <a:solidFill>
                  <a:schemeClr val="bg1"/>
                </a:solidFill>
                <a:effectLst>
                  <a:outerShdw blurRad="38100" dist="38100" dir="2700000" algn="tl">
                    <a:srgbClr val="000000">
                      <a:alpha val="43137"/>
                    </a:srgbClr>
                  </a:outerShdw>
                </a:effectLst>
                <a:latin typeface="方正启体_GBK" panose="02000000000000000000" charset="-122"/>
                <a:ea typeface="方正启体_GBK" panose="02000000000000000000" charset="-122"/>
              </a:rPr>
              <a:t>陶寺观星台遗址</a:t>
            </a:r>
          </a:p>
        </p:txBody>
      </p:sp>
      <p:sp>
        <p:nvSpPr>
          <p:cNvPr id="18" name="文本框 17"/>
          <p:cNvSpPr txBox="1"/>
          <p:nvPr/>
        </p:nvSpPr>
        <p:spPr>
          <a:xfrm>
            <a:off x="568008" y="1630166"/>
            <a:ext cx="7583805" cy="697230"/>
          </a:xfrm>
          <a:prstGeom prst="rect">
            <a:avLst/>
          </a:prstGeom>
          <a:noFill/>
        </p:spPr>
        <p:txBody>
          <a:bodyPr wrap="none" rtlCol="0">
            <a:spAutoFit/>
          </a:bodyPr>
          <a:lstStyle/>
          <a:p>
            <a:pPr algn="l">
              <a:lnSpc>
                <a:spcPct val="125000"/>
              </a:lnSpc>
              <a:spcBef>
                <a:spcPts val="0"/>
              </a:spcBef>
              <a:spcAft>
                <a:spcPts val="0"/>
              </a:spcAft>
            </a:pPr>
            <a:r>
              <a:rPr lang="en-US" altLang="zh-CN" sz="3150">
                <a:latin typeface="黑体" panose="02010609060101010101" charset="-122"/>
                <a:ea typeface="黑体" panose="02010609060101010101" charset="-122"/>
                <a:sym typeface="+mn-ea"/>
              </a:rPr>
              <a:t>(2)</a:t>
            </a:r>
            <a:r>
              <a:rPr lang="zh-CN" altLang="en-US" sz="3150">
                <a:latin typeface="黑体" panose="02010609060101010101" charset="-122"/>
                <a:ea typeface="黑体" panose="02010609060101010101" charset="-122"/>
                <a:sym typeface="+mn-ea"/>
              </a:rPr>
              <a:t>舜承尧位，这种做法被称为</a:t>
            </a:r>
            <a:r>
              <a:rPr lang="en-US" altLang="zh-CN" sz="3150">
                <a:latin typeface="黑体" panose="02010609060101010101" charset="-122"/>
                <a:ea typeface="黑体" panose="02010609060101010101" charset="-122"/>
                <a:sym typeface="+mn-ea"/>
              </a:rPr>
              <a:t>“</a:t>
            </a:r>
            <a:r>
              <a:rPr lang="zh-CN" altLang="en-US" sz="3150">
                <a:solidFill>
                  <a:srgbClr val="C00000"/>
                </a:solidFill>
                <a:latin typeface="黑体" panose="02010609060101010101" charset="-122"/>
                <a:ea typeface="黑体" panose="02010609060101010101" charset="-122"/>
                <a:sym typeface="+mn-ea"/>
              </a:rPr>
              <a:t>禅让</a:t>
            </a:r>
            <a:r>
              <a:rPr lang="en-US" altLang="zh-CN" sz="3150">
                <a:latin typeface="黑体" panose="02010609060101010101" charset="-122"/>
                <a:ea typeface="黑体" panose="02010609060101010101" charset="-122"/>
                <a:sym typeface="+mn-ea"/>
              </a:rPr>
              <a:t>”</a:t>
            </a:r>
            <a:r>
              <a:rPr lang="zh-CN" altLang="en-US" sz="3150">
                <a:latin typeface="黑体" panose="02010609060101010101" charset="-122"/>
                <a:ea typeface="黑体" panose="02010609060101010101" charset="-122"/>
                <a:sym typeface="+mn-ea"/>
              </a:rPr>
              <a:t>。</a:t>
            </a:r>
            <a:endParaRPr lang="zh-CN" altLang="en-US" sz="3150">
              <a:latin typeface="黑体" panose="02010609060101010101" charset="-122"/>
              <a:ea typeface="黑体" panose="02010609060101010101" charset="-122"/>
            </a:endParaRPr>
          </a:p>
        </p:txBody>
      </p:sp>
      <p:sp>
        <p:nvSpPr>
          <p:cNvPr id="19" name="文本框 18"/>
          <p:cNvSpPr txBox="1"/>
          <p:nvPr/>
        </p:nvSpPr>
        <p:spPr>
          <a:xfrm>
            <a:off x="409893" y="2327290"/>
            <a:ext cx="10537420" cy="2515235"/>
          </a:xfrm>
          <a:prstGeom prst="rect">
            <a:avLst/>
          </a:prstGeom>
          <a:noFill/>
        </p:spPr>
        <p:txBody>
          <a:bodyPr wrap="square" rtlCol="0">
            <a:spAutoFit/>
          </a:bodyPr>
          <a:lstStyle/>
          <a:p>
            <a:pPr algn="just">
              <a:lnSpc>
                <a:spcPct val="125000"/>
              </a:lnSpc>
              <a:spcBef>
                <a:spcPts val="0"/>
              </a:spcBef>
              <a:spcAft>
                <a:spcPts val="0"/>
              </a:spcAft>
            </a:pPr>
            <a:r>
              <a:rPr lang="en-US" altLang="zh-CN" sz="3150" b="1">
                <a:latin typeface="黑体" panose="02010609060101010101" charset="-122"/>
                <a:ea typeface="黑体" panose="02010609060101010101" charset="-122"/>
                <a:sym typeface="+mn-ea"/>
              </a:rPr>
              <a:t>(3)</a:t>
            </a:r>
            <a:r>
              <a:rPr lang="zh-CN" altLang="en-US" sz="3150" b="1" dirty="0" smtClean="0">
                <a:latin typeface="仿宋" panose="02010609060101010101" charset="-122"/>
                <a:ea typeface="仿宋" panose="02010609060101010101" charset="-122"/>
                <a:sym typeface="+mn-ea"/>
              </a:rPr>
              <a:t>大约相当于五帝后期的龙山文化时代，中国大地上邦国林立，史称“万邦”时代。有些邦国都城规模较大</a:t>
            </a:r>
            <a:r>
              <a:rPr lang="en-US" altLang="zh-CN" sz="3150" b="1" dirty="0" smtClean="0">
                <a:latin typeface="仿宋" panose="02010609060101010101" charset="-122"/>
                <a:ea typeface="仿宋" panose="02010609060101010101" charset="-122"/>
                <a:sym typeface="+mn-ea"/>
              </a:rPr>
              <a:t>……</a:t>
            </a:r>
            <a:r>
              <a:rPr lang="zh-CN" altLang="en-US" sz="3150" b="1" dirty="0" smtClean="0">
                <a:latin typeface="仿宋" panose="02010609060101010101" charset="-122"/>
                <a:ea typeface="仿宋" panose="02010609060101010101" charset="-122"/>
                <a:sym typeface="+mn-ea"/>
              </a:rPr>
              <a:t>阶级阶层分化也比较明显，</a:t>
            </a:r>
            <a:r>
              <a:rPr lang="zh-CN" altLang="en-US" sz="3150" b="1" dirty="0" smtClean="0">
                <a:solidFill>
                  <a:srgbClr val="C00000"/>
                </a:solidFill>
                <a:latin typeface="仿宋" panose="02010609060101010101" charset="-122"/>
                <a:ea typeface="仿宋" panose="02010609060101010101" charset="-122"/>
                <a:sym typeface="+mn-ea"/>
              </a:rPr>
              <a:t>有专家认为其具备了国家的初始形态</a:t>
            </a:r>
            <a:r>
              <a:rPr lang="zh-CN" altLang="en-US" sz="3150" b="1" dirty="0" smtClean="0">
                <a:latin typeface="仿宋" panose="02010609060101010101" charset="-122"/>
                <a:ea typeface="仿宋" panose="02010609060101010101" charset="-122"/>
                <a:sym typeface="+mn-ea"/>
              </a:rPr>
              <a:t>。</a:t>
            </a:r>
            <a:endParaRPr lang="zh-CN" altLang="en-US" sz="3150" b="1">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p:bldP spid="18" grpId="1"/>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视频水印小"/>
          <p:cNvPicPr>
            <a:picLocks noChangeAspect="1"/>
          </p:cNvPicPr>
          <p:nvPr/>
        </p:nvPicPr>
        <p:blipFill>
          <a:blip r:embed="rId2"/>
          <a:stretch>
            <a:fillRect/>
          </a:stretch>
        </p:blipFill>
        <p:spPr>
          <a:xfrm>
            <a:off x="768473" y="5859492"/>
            <a:ext cx="2414235" cy="511067"/>
          </a:xfrm>
          <a:prstGeom prst="rect">
            <a:avLst/>
          </a:prstGeom>
        </p:spPr>
      </p:pic>
      <p:grpSp>
        <p:nvGrpSpPr>
          <p:cNvPr id="8" name="组合 7"/>
          <p:cNvGrpSpPr/>
          <p:nvPr/>
        </p:nvGrpSpPr>
        <p:grpSpPr>
          <a:xfrm>
            <a:off x="100753" y="624919"/>
            <a:ext cx="4028470" cy="3374731"/>
            <a:chOff x="0" y="2786064"/>
            <a:chExt cx="2993211" cy="2357436"/>
          </a:xfrm>
        </p:grpSpPr>
        <p:pic>
          <p:nvPicPr>
            <p:cNvPr id="6146" name="Picture 2" descr="C:\Users\Administrator\Desktop\所需图片\u=248662302,2540161181&amp;fm=26&amp;gp=0.jpg"/>
            <p:cNvPicPr>
              <a:picLocks noChangeAspect="1" noChangeArrowheads="1"/>
            </p:cNvPicPr>
            <p:nvPr/>
          </p:nvPicPr>
          <p:blipFill>
            <a:blip r:embed="rId3">
              <a:clrChange>
                <a:clrFrom>
                  <a:srgbClr val="FFFFFF"/>
                </a:clrFrom>
                <a:clrTo>
                  <a:srgbClr val="FFFFFF">
                    <a:alpha val="0"/>
                  </a:srgbClr>
                </a:clrTo>
              </a:clrChange>
            </a:blip>
            <a:srcRect l="26597" t="48371" r="8209"/>
            <a:stretch>
              <a:fillRect/>
            </a:stretch>
          </p:blipFill>
          <p:spPr bwMode="auto">
            <a:xfrm flipH="1">
              <a:off x="0" y="2879724"/>
              <a:ext cx="2786082" cy="2263776"/>
            </a:xfrm>
            <a:prstGeom prst="rect">
              <a:avLst/>
            </a:prstGeom>
            <a:noFill/>
          </p:spPr>
        </p:pic>
        <p:sp useBgFill="1">
          <p:nvSpPr>
            <p:cNvPr id="7" name="矩形 6"/>
            <p:cNvSpPr/>
            <p:nvPr/>
          </p:nvSpPr>
          <p:spPr>
            <a:xfrm>
              <a:off x="2135955" y="2786064"/>
              <a:ext cx="857256" cy="5715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50"/>
            </a:p>
          </p:txBody>
        </p:sp>
      </p:grpSp>
      <p:pic>
        <p:nvPicPr>
          <p:cNvPr id="9" name="内容占位符 3"/>
          <p:cNvPicPr>
            <a:picLocks noChangeAspect="1"/>
          </p:cNvPicPr>
          <p:nvPr/>
        </p:nvPicPr>
        <p:blipFill>
          <a:blip r:embed="rId4">
            <a:clrChange>
              <a:clrFrom>
                <a:srgbClr val="A7A390"/>
              </a:clrFrom>
              <a:clrTo>
                <a:srgbClr val="A7A390">
                  <a:alpha val="0"/>
                </a:srgbClr>
              </a:clrTo>
            </a:clrChange>
            <a:lum bright="30000" contrast="40000"/>
          </a:blip>
          <a:srcRect t="10766" r="77793" b="58560"/>
          <a:stretch>
            <a:fillRect/>
          </a:stretch>
        </p:blipFill>
        <p:spPr>
          <a:xfrm>
            <a:off x="725648" y="4874580"/>
            <a:ext cx="2624791" cy="2693948"/>
          </a:xfrm>
          <a:prstGeom prst="rect">
            <a:avLst/>
          </a:prstGeom>
        </p:spPr>
      </p:pic>
      <p:pic>
        <p:nvPicPr>
          <p:cNvPr id="10" name="内容占位符 3"/>
          <p:cNvPicPr>
            <a:picLocks noChangeAspect="1"/>
          </p:cNvPicPr>
          <p:nvPr/>
        </p:nvPicPr>
        <p:blipFill>
          <a:blip r:embed="rId4">
            <a:clrChange>
              <a:clrFrom>
                <a:srgbClr val="A7A390"/>
              </a:clrFrom>
              <a:clrTo>
                <a:srgbClr val="A7A390">
                  <a:alpha val="0"/>
                </a:srgbClr>
              </a:clrTo>
            </a:clrChange>
            <a:lum bright="30000" contrast="40000"/>
          </a:blip>
          <a:srcRect l="23265" t="44068" r="57969" b="31662"/>
          <a:stretch>
            <a:fillRect/>
          </a:stretch>
        </p:blipFill>
        <p:spPr>
          <a:xfrm>
            <a:off x="6600181" y="5437035"/>
            <a:ext cx="2218123" cy="2131462"/>
          </a:xfrm>
          <a:prstGeom prst="rect">
            <a:avLst/>
          </a:prstGeom>
        </p:spPr>
      </p:pic>
      <p:pic>
        <p:nvPicPr>
          <p:cNvPr id="11" name="内容占位符 3"/>
          <p:cNvPicPr>
            <a:picLocks noChangeAspect="1"/>
          </p:cNvPicPr>
          <p:nvPr/>
        </p:nvPicPr>
        <p:blipFill>
          <a:blip r:embed="rId4">
            <a:clrChange>
              <a:clrFrom>
                <a:srgbClr val="A7A390"/>
              </a:clrFrom>
              <a:clrTo>
                <a:srgbClr val="A7A390">
                  <a:alpha val="0"/>
                </a:srgbClr>
              </a:clrTo>
            </a:clrChange>
            <a:lum bright="30000" contrast="40000"/>
          </a:blip>
          <a:srcRect l="21150" t="10766" r="57969" b="59841"/>
          <a:stretch>
            <a:fillRect/>
          </a:stretch>
        </p:blipFill>
        <p:spPr>
          <a:xfrm>
            <a:off x="3600420" y="4987071"/>
            <a:ext cx="2468103" cy="2581456"/>
          </a:xfrm>
          <a:prstGeom prst="rect">
            <a:avLst/>
          </a:prstGeom>
        </p:spPr>
      </p:pic>
      <p:sp>
        <p:nvSpPr>
          <p:cNvPr id="13" name="矩形 12"/>
          <p:cNvSpPr/>
          <p:nvPr/>
        </p:nvSpPr>
        <p:spPr>
          <a:xfrm>
            <a:off x="3850399" y="7749351"/>
            <a:ext cx="7028180" cy="845185"/>
          </a:xfrm>
          <a:prstGeom prst="rect">
            <a:avLst/>
          </a:prstGeom>
        </p:spPr>
        <p:txBody>
          <a:bodyPr wrap="none">
            <a:spAutoFit/>
          </a:bodyPr>
          <a:lstStyle/>
          <a:p>
            <a:r>
              <a:rPr lang="zh-CN" altLang="en-US" sz="49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国：原为执戈以保卫城邑</a:t>
            </a:r>
            <a:endParaRPr lang="zh-CN" altLang="en-US" sz="4900"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129694" y="2202500"/>
            <a:ext cx="11374094" cy="2784475"/>
          </a:xfrm>
          <a:prstGeom prst="rect">
            <a:avLst/>
          </a:prstGeom>
          <a:ln w="38100">
            <a:solidFill>
              <a:srgbClr val="C00000"/>
            </a:solidFill>
            <a:prstDash val="dash"/>
          </a:ln>
        </p:spPr>
        <p:txBody>
          <a:bodyPr wrap="square">
            <a:spAutoFit/>
          </a:bodyPr>
          <a:lstStyle/>
          <a:p>
            <a:r>
              <a:rPr lang="zh-CN" altLang="en-US" sz="4900" b="1" dirty="0" smtClean="0">
                <a:latin typeface="黑体" panose="02010609060101010101" charset="-122"/>
                <a:ea typeface="黑体" panose="02010609060101010101" charset="-122"/>
                <a:cs typeface="微软雅黑" panose="020B0503020204020204" pitchFamily="34" charset="-122"/>
                <a:sym typeface="+mn-ea"/>
              </a:rPr>
              <a:t>国</a:t>
            </a:r>
            <a:r>
              <a:rPr lang="en-US" altLang="zh-CN" sz="4900" b="1" dirty="0" smtClean="0">
                <a:latin typeface="黑体" panose="02010609060101010101" charset="-122"/>
                <a:ea typeface="黑体" panose="02010609060101010101" charset="-122"/>
                <a:cs typeface="微软雅黑" panose="020B0503020204020204" pitchFamily="34" charset="-122"/>
                <a:sym typeface="+mn-ea"/>
              </a:rPr>
              <a:t>——</a:t>
            </a:r>
            <a:r>
              <a:rPr lang="zh-CN" altLang="en-US" sz="4900" b="1" dirty="0" smtClean="0">
                <a:latin typeface="黑体" panose="02010609060101010101" charset="-122"/>
                <a:ea typeface="黑体" panose="02010609060101010101" charset="-122"/>
                <a:cs typeface="微软雅黑" panose="020B0503020204020204" pitchFamily="34" charset="-122"/>
                <a:sym typeface="+mn-ea"/>
              </a:rPr>
              <a:t>國</a:t>
            </a:r>
            <a:r>
              <a:rPr lang="zh-CN" altLang="en-US" sz="4200" b="1" dirty="0" smtClean="0">
                <a:latin typeface="仿宋" panose="02010609060101010101" charset="-122"/>
                <a:ea typeface="仿宋" panose="02010609060101010101" charset="-122"/>
                <a:cs typeface="微软雅黑" panose="020B0503020204020204" pitchFamily="34" charset="-122"/>
                <a:sym typeface="+mn-ea"/>
              </a:rPr>
              <a:t/>
            </a:r>
            <a:br>
              <a:rPr lang="zh-CN" altLang="en-US" sz="4200" b="1" dirty="0" smtClean="0">
                <a:latin typeface="仿宋" panose="02010609060101010101" charset="-122"/>
                <a:ea typeface="仿宋" panose="02010609060101010101" charset="-122"/>
                <a:cs typeface="微软雅黑" panose="020B0503020204020204" pitchFamily="34" charset="-122"/>
                <a:sym typeface="+mn-ea"/>
              </a:rPr>
            </a:br>
            <a:r>
              <a:rPr lang="zh-CN" altLang="en-US" sz="4200" b="1" dirty="0" smtClean="0">
                <a:latin typeface="仿宋" panose="02010609060101010101" charset="-122"/>
                <a:ea typeface="仿宋" panose="02010609060101010101" charset="-122"/>
                <a:cs typeface="微软雅黑" panose="020B0503020204020204" pitchFamily="34" charset="-122"/>
                <a:sym typeface="+mn-ea"/>
              </a:rPr>
              <a:t>“國，邦也，从口从或”</a:t>
            </a:r>
            <a:br>
              <a:rPr lang="zh-CN" altLang="en-US" sz="4200" b="1" dirty="0" smtClean="0">
                <a:latin typeface="仿宋" panose="02010609060101010101" charset="-122"/>
                <a:ea typeface="仿宋" panose="02010609060101010101" charset="-122"/>
                <a:cs typeface="微软雅黑" panose="020B0503020204020204" pitchFamily="34" charset="-122"/>
                <a:sym typeface="+mn-ea"/>
              </a:rPr>
            </a:br>
            <a:r>
              <a:rPr lang="zh-CN" altLang="en-US" sz="4200" b="1" dirty="0" smtClean="0">
                <a:latin typeface="仿宋" panose="02010609060101010101" charset="-122"/>
                <a:ea typeface="仿宋" panose="02010609060101010101" charset="-122"/>
                <a:cs typeface="微软雅黑" panose="020B0503020204020204" pitchFamily="34" charset="-122"/>
                <a:sym typeface="+mn-ea"/>
              </a:rPr>
              <a:t/>
            </a:r>
            <a:br>
              <a:rPr lang="zh-CN" altLang="en-US" sz="4200" b="1" dirty="0" smtClean="0">
                <a:latin typeface="仿宋" panose="02010609060101010101" charset="-122"/>
                <a:ea typeface="仿宋" panose="02010609060101010101" charset="-122"/>
                <a:cs typeface="微软雅黑" panose="020B0503020204020204" pitchFamily="34" charset="-122"/>
                <a:sym typeface="+mn-ea"/>
              </a:rPr>
            </a:br>
            <a:r>
              <a:rPr lang="zh-CN" altLang="en-US" sz="4200" b="1" dirty="0" smtClean="0">
                <a:latin typeface="仿宋" panose="02010609060101010101" charset="-122"/>
                <a:ea typeface="仿宋" panose="02010609060101010101" charset="-122"/>
                <a:cs typeface="微软雅黑" panose="020B0503020204020204" pitchFamily="34" charset="-122"/>
                <a:sym typeface="+mn-ea"/>
              </a:rPr>
              <a:t>              </a:t>
            </a:r>
            <a:r>
              <a:rPr lang="en-US" altLang="zh-CN" sz="3500" b="1" dirty="0" smtClean="0">
                <a:latin typeface="仿宋" panose="02010609060101010101" charset="-122"/>
                <a:ea typeface="仿宋" panose="02010609060101010101" charset="-122"/>
                <a:cs typeface="微软雅黑" panose="020B0503020204020204" pitchFamily="34" charset="-122"/>
                <a:sym typeface="+mn-ea"/>
              </a:rPr>
              <a:t>——《</a:t>
            </a:r>
            <a:r>
              <a:rPr lang="zh-CN" altLang="en-US" sz="3500" b="1" dirty="0" smtClean="0">
                <a:latin typeface="仿宋" panose="02010609060101010101" charset="-122"/>
                <a:ea typeface="仿宋" panose="02010609060101010101" charset="-122"/>
                <a:cs typeface="微软雅黑" panose="020B0503020204020204" pitchFamily="34" charset="-122"/>
                <a:sym typeface="+mn-ea"/>
              </a:rPr>
              <a:t>说文解字</a:t>
            </a:r>
            <a:r>
              <a:rPr lang="en-US" altLang="zh-CN" sz="3500" b="1" dirty="0" smtClean="0">
                <a:latin typeface="仿宋" panose="02010609060101010101" charset="-122"/>
                <a:ea typeface="仿宋" panose="02010609060101010101" charset="-122"/>
                <a:cs typeface="微软雅黑" panose="020B0503020204020204" pitchFamily="34" charset="-122"/>
                <a:sym typeface="+mn-ea"/>
              </a:rPr>
              <a:t>》</a:t>
            </a:r>
            <a:endParaRPr lang="zh-CN" altLang="en-US" sz="3500" b="1" dirty="0">
              <a:latin typeface="仿宋" panose="02010609060101010101" charset="-122"/>
              <a:ea typeface="仿宋"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1"/>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0"/>
                            </p:stCondLst>
                            <p:childTnLst>
                              <p:par>
                                <p:cTn id="23" presetID="6" presetClass="emph" presetSubtype="0" fill="hold" nodeType="afterEffect">
                                  <p:stCondLst>
                                    <p:cond delay="0"/>
                                  </p:stCondLst>
                                  <p:childTnLst>
                                    <p:animScale>
                                      <p:cBhvr>
                                        <p:cTn id="24" dur="2000" fill="hold"/>
                                        <p:tgtEl>
                                          <p:spTgt spid="9"/>
                                        </p:tgtEl>
                                      </p:cBhvr>
                                      <p:by x="150000" y="150000"/>
                                    </p:animScale>
                                  </p:childTnLst>
                                </p:cTn>
                              </p:par>
                            </p:childTnLst>
                          </p:cTn>
                        </p:par>
                        <p:par>
                          <p:cTn id="25" fill="hold">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6"/>
          <p:cNvGrpSpPr/>
          <p:nvPr/>
        </p:nvGrpSpPr>
        <p:grpSpPr>
          <a:xfrm>
            <a:off x="336071" y="739118"/>
            <a:ext cx="10874134" cy="8124353"/>
            <a:chOff x="-469784" y="-603339"/>
            <a:chExt cx="6215106" cy="5159412"/>
          </a:xfrm>
        </p:grpSpPr>
        <p:pic>
          <p:nvPicPr>
            <p:cNvPr id="15" name="Picture 4" descr="http://pic.51yuansu.com/pic3/cover/01/77/14/59662fbbefe71_610.jpg"/>
            <p:cNvPicPr>
              <a:picLocks noChangeAspect="1" noChangeArrowheads="1"/>
            </p:cNvPicPr>
            <p:nvPr/>
          </p:nvPicPr>
          <p:blipFill>
            <a:blip r:embed="rId2">
              <a:clrChange>
                <a:clrFrom>
                  <a:srgbClr val="F6F6F6"/>
                </a:clrFrom>
                <a:clrTo>
                  <a:srgbClr val="F6F6F6">
                    <a:alpha val="0"/>
                  </a:srgbClr>
                </a:clrTo>
              </a:clrChange>
            </a:blip>
            <a:srcRect/>
            <a:stretch>
              <a:fillRect/>
            </a:stretch>
          </p:blipFill>
          <p:spPr bwMode="auto">
            <a:xfrm>
              <a:off x="-469784" y="-603339"/>
              <a:ext cx="6215106" cy="5159412"/>
            </a:xfrm>
            <a:prstGeom prst="rect">
              <a:avLst/>
            </a:prstGeom>
            <a:noFill/>
          </p:spPr>
        </p:pic>
        <p:grpSp>
          <p:nvGrpSpPr>
            <p:cNvPr id="9" name="组合 8"/>
            <p:cNvGrpSpPr/>
            <p:nvPr/>
          </p:nvGrpSpPr>
          <p:grpSpPr>
            <a:xfrm>
              <a:off x="-31536" y="746110"/>
              <a:ext cx="4929222" cy="3369341"/>
              <a:chOff x="-31536" y="746110"/>
              <a:chExt cx="4929222" cy="3369341"/>
            </a:xfrm>
          </p:grpSpPr>
          <p:pic>
            <p:nvPicPr>
              <p:cNvPr id="17" name="Picture 5" descr="C:\Users\Administrator\Desktop\图片6_副本.jpg"/>
              <p:cNvPicPr>
                <a:picLocks noChangeAspect="1" noChangeArrowheads="1"/>
              </p:cNvPicPr>
              <p:nvPr/>
            </p:nvPicPr>
            <p:blipFill>
              <a:blip r:embed="rId3">
                <a:clrChange>
                  <a:clrFrom>
                    <a:srgbClr val="FAFAFA"/>
                  </a:clrFrom>
                  <a:clrTo>
                    <a:srgbClr val="FAFAFA">
                      <a:alpha val="0"/>
                    </a:srgbClr>
                  </a:clrTo>
                </a:clrChange>
              </a:blip>
              <a:stretch>
                <a:fillRect/>
              </a:stretch>
            </p:blipFill>
            <p:spPr bwMode="auto">
              <a:xfrm flipH="1">
                <a:off x="-31536" y="746110"/>
                <a:ext cx="2500330" cy="3164151"/>
              </a:xfrm>
              <a:prstGeom prst="rect">
                <a:avLst/>
              </a:prstGeom>
              <a:noFill/>
            </p:spPr>
          </p:pic>
          <p:sp>
            <p:nvSpPr>
              <p:cNvPr id="18" name="矩形 17"/>
              <p:cNvSpPr/>
              <p:nvPr/>
            </p:nvSpPr>
            <p:spPr>
              <a:xfrm>
                <a:off x="2397356" y="765167"/>
                <a:ext cx="2500330" cy="3350284"/>
              </a:xfrm>
              <a:prstGeom prst="rect">
                <a:avLst/>
              </a:prstGeom>
            </p:spPr>
            <p:txBody>
              <a:bodyPr wrap="square">
                <a:spAutoFit/>
              </a:bodyPr>
              <a:lstStyle/>
              <a:p>
                <a:pPr>
                  <a:lnSpc>
                    <a:spcPct val="125000"/>
                  </a:lnSpc>
                </a:pPr>
                <a:r>
                  <a:rPr lang="zh-CN" altLang="en-US" sz="3500" b="1" dirty="0" smtClean="0">
                    <a:latin typeface="仿宋" panose="02010609060101010101" charset="-122"/>
                    <a:ea typeface="仿宋" panose="02010609060101010101" charset="-122"/>
                    <a:cs typeface="微软雅黑" panose="020B0503020204020204" pitchFamily="34" charset="-122"/>
                    <a:sym typeface="+mn-ea"/>
                  </a:rPr>
                  <a:t>    国家是文明社会的概括</a:t>
                </a:r>
                <a:r>
                  <a:rPr lang="en-US" altLang="zh-CN" sz="3500" b="1" dirty="0" smtClean="0">
                    <a:latin typeface="仿宋" panose="02010609060101010101" charset="-122"/>
                    <a:ea typeface="仿宋" panose="02010609060101010101" charset="-122"/>
                    <a:cs typeface="微软雅黑" panose="020B0503020204020204" pitchFamily="34" charset="-122"/>
                    <a:sym typeface="+mn-ea"/>
                  </a:rPr>
                  <a:t>……</a:t>
                </a:r>
                <a:r>
                  <a:rPr lang="zh-CN" altLang="en-US" sz="3500" b="1" dirty="0" smtClean="0">
                    <a:latin typeface="仿宋" panose="02010609060101010101" charset="-122"/>
                    <a:ea typeface="仿宋" panose="02010609060101010101" charset="-122"/>
                    <a:cs typeface="微软雅黑" panose="020B0503020204020204" pitchFamily="34" charset="-122"/>
                    <a:sym typeface="+mn-ea"/>
                  </a:rPr>
                  <a:t>国家形成的标志为：一是阶级的存在，二是凌驾于社会之上的公共权力的设立。        </a:t>
                </a:r>
                <a:endParaRPr lang="en-US" altLang="zh-CN" sz="3500" b="1" dirty="0" smtClean="0">
                  <a:latin typeface="仿宋" panose="02010609060101010101" charset="-122"/>
                  <a:ea typeface="仿宋" panose="02010609060101010101" charset="-122"/>
                  <a:cs typeface="微软雅黑" panose="020B0503020204020204" pitchFamily="34" charset="-122"/>
                  <a:sym typeface="+mn-ea"/>
                </a:endParaRPr>
              </a:p>
              <a:p>
                <a:pPr algn="r">
                  <a:lnSpc>
                    <a:spcPct val="125000"/>
                  </a:lnSpc>
                </a:pPr>
                <a:r>
                  <a:rPr lang="en-US" altLang="zh-CN" sz="3500" b="1" dirty="0" smtClean="0">
                    <a:latin typeface="仿宋" panose="02010609060101010101" charset="-122"/>
                    <a:ea typeface="仿宋" panose="02010609060101010101" charset="-122"/>
                    <a:cs typeface="微软雅黑" panose="020B0503020204020204" pitchFamily="34" charset="-122"/>
                    <a:sym typeface="+mn-ea"/>
                  </a:rPr>
                  <a:t>——</a:t>
                </a:r>
                <a:r>
                  <a:rPr lang="zh-CN" altLang="en-US" sz="3500" b="1" dirty="0" smtClean="0">
                    <a:latin typeface="仿宋" panose="02010609060101010101" charset="-122"/>
                    <a:ea typeface="仿宋" panose="02010609060101010101" charset="-122"/>
                    <a:cs typeface="微软雅黑" panose="020B0503020204020204" pitchFamily="34" charset="-122"/>
                    <a:sym typeface="+mn-ea"/>
                  </a:rPr>
                  <a:t>恩格斯</a:t>
                </a:r>
                <a:endParaRPr lang="en-US" altLang="zh-CN" sz="3500" b="1" dirty="0" smtClean="0">
                  <a:latin typeface="仿宋" panose="02010609060101010101" charset="-122"/>
                  <a:ea typeface="仿宋" panose="02010609060101010101" charset="-122"/>
                  <a:cs typeface="微软雅黑" panose="020B0503020204020204" pitchFamily="34" charset="-122"/>
                  <a:sym typeface="+mn-ea"/>
                </a:endParaRPr>
              </a:p>
              <a:p>
                <a:pPr>
                  <a:lnSpc>
                    <a:spcPct val="125000"/>
                  </a:lnSpc>
                </a:pPr>
                <a:r>
                  <a:rPr lang="en-US" altLang="zh-CN" sz="2450" b="1" dirty="0" smtClean="0">
                    <a:latin typeface="仿宋" panose="02010609060101010101" charset="-122"/>
                    <a:ea typeface="仿宋" panose="02010609060101010101" charset="-122"/>
                    <a:cs typeface="微软雅黑" panose="020B0503020204020204" pitchFamily="34" charset="-122"/>
                    <a:sym typeface="+mn-ea"/>
                  </a:rPr>
                  <a:t>《</a:t>
                </a:r>
                <a:r>
                  <a:rPr lang="zh-CN" altLang="en-US" sz="2450" b="1" dirty="0" smtClean="0">
                    <a:latin typeface="仿宋" panose="02010609060101010101" charset="-122"/>
                    <a:ea typeface="仿宋" panose="02010609060101010101" charset="-122"/>
                    <a:cs typeface="微软雅黑" panose="020B0503020204020204" pitchFamily="34" charset="-122"/>
                    <a:sym typeface="+mn-ea"/>
                  </a:rPr>
                  <a:t>家庭、私有制和国家的起源</a:t>
                </a:r>
                <a:r>
                  <a:rPr lang="en-US" altLang="zh-CN" sz="2450" b="1" dirty="0" smtClean="0">
                    <a:latin typeface="仿宋" panose="02010609060101010101" charset="-122"/>
                    <a:ea typeface="仿宋" panose="02010609060101010101" charset="-122"/>
                    <a:cs typeface="微软雅黑" panose="020B0503020204020204" pitchFamily="34" charset="-122"/>
                    <a:sym typeface="+mn-ea"/>
                  </a:rPr>
                  <a:t>》</a:t>
                </a:r>
                <a:endParaRPr lang="zh-CN" altLang="en-US" sz="2450" b="1" dirty="0">
                  <a:latin typeface="仿宋" panose="02010609060101010101" charset="-122"/>
                  <a:ea typeface="仿宋" panose="02010609060101010101" charset="-122"/>
                  <a:cs typeface="微软雅黑" panose="020B0503020204020204" pitchFamily="34" charset="-122"/>
                  <a:sym typeface="+mn-ea"/>
                </a:endParaRPr>
              </a:p>
            </p:txBody>
          </p:sp>
          <p:sp>
            <p:nvSpPr>
              <p:cNvPr id="19" name="矩形 18"/>
              <p:cNvSpPr/>
              <p:nvPr/>
            </p:nvSpPr>
            <p:spPr>
              <a:xfrm>
                <a:off x="2397388" y="814032"/>
                <a:ext cx="2428892" cy="352703"/>
              </a:xfrm>
              <a:prstGeom prst="rect">
                <a:avLst/>
              </a:prstGeom>
            </p:spPr>
            <p:txBody>
              <a:bodyPr wrap="square">
                <a:spAutoFit/>
              </a:bodyPr>
              <a:lstStyle/>
              <a:p>
                <a:pPr algn="r">
                  <a:lnSpc>
                    <a:spcPct val="125000"/>
                  </a:lnSpc>
                </a:pPr>
                <a:endParaRPr lang="zh-CN" altLang="en-US" sz="2450" b="1" dirty="0">
                  <a:latin typeface="仿宋" panose="02010609060101010101" charset="-122"/>
                  <a:ea typeface="仿宋" panose="02010609060101010101" charset="-122"/>
                  <a:cs typeface="微软雅黑" panose="020B0503020204020204" pitchFamily="34" charset="-122"/>
                  <a:sym typeface="+mn-ea"/>
                </a:endParaRPr>
              </a:p>
            </p:txBody>
          </p:sp>
        </p:grpSp>
      </p:grpSp>
      <p:grpSp>
        <p:nvGrpSpPr>
          <p:cNvPr id="10" name="组合 22"/>
          <p:cNvGrpSpPr/>
          <p:nvPr/>
        </p:nvGrpSpPr>
        <p:grpSpPr>
          <a:xfrm>
            <a:off x="10974831" y="4999572"/>
            <a:ext cx="4999602" cy="3313515"/>
            <a:chOff x="857224" y="3579026"/>
            <a:chExt cx="2857520" cy="1893838"/>
          </a:xfrm>
        </p:grpSpPr>
        <p:sp>
          <p:nvSpPr>
            <p:cNvPr id="20" name="矩形 19"/>
            <p:cNvSpPr/>
            <p:nvPr/>
          </p:nvSpPr>
          <p:spPr>
            <a:xfrm>
              <a:off x="857224" y="3897005"/>
              <a:ext cx="2857520" cy="1575859"/>
            </a:xfrm>
            <a:prstGeom prst="rect">
              <a:avLst/>
            </a:prstGeom>
            <a:ln w="19050">
              <a:solidFill>
                <a:srgbClr val="C00000"/>
              </a:solidFill>
              <a:prstDash val="lgDash"/>
            </a:ln>
          </p:spPr>
          <p:txBody>
            <a:bodyPr wrap="square">
              <a:spAutoFit/>
            </a:bodyPr>
            <a:lstStyle/>
            <a:p>
              <a:endParaRPr lang="en-US" altLang="zh-CN" sz="3850" b="1" dirty="0" smtClean="0">
                <a:solidFill>
                  <a:srgbClr val="002060"/>
                </a:solidFill>
                <a:latin typeface="微软雅黑" panose="020B0503020204020204" pitchFamily="34" charset="-122"/>
                <a:ea typeface="微软雅黑" panose="020B0503020204020204" pitchFamily="34" charset="-122"/>
              </a:endParaRPr>
            </a:p>
            <a:p>
              <a:r>
                <a:rPr lang="zh-CN" altLang="en-US" sz="3850" b="1" dirty="0" smtClean="0">
                  <a:solidFill>
                    <a:srgbClr val="002060"/>
                  </a:solidFill>
                  <a:latin typeface="微软雅黑" panose="020B0503020204020204" pitchFamily="34" charset="-122"/>
                  <a:ea typeface="微软雅黑" panose="020B0503020204020204" pitchFamily="34" charset="-122"/>
                </a:rPr>
                <a:t>国家产生的两大条件</a:t>
              </a:r>
            </a:p>
            <a:p>
              <a:r>
                <a:rPr lang="zh-CN" altLang="en-US" sz="3850" dirty="0" smtClean="0">
                  <a:solidFill>
                    <a:srgbClr val="FF0000"/>
                  </a:solidFill>
                  <a:latin typeface="微软雅黑" panose="020B0503020204020204" pitchFamily="34" charset="-122"/>
                  <a:ea typeface="微软雅黑" panose="020B0503020204020204" pitchFamily="34" charset="-122"/>
                </a:rPr>
                <a:t>阶级分化</a:t>
              </a:r>
              <a:r>
                <a:rPr lang="zh-CN" altLang="en-US" sz="3850" dirty="0" smtClean="0">
                  <a:latin typeface="微软雅黑" panose="020B0503020204020204" pitchFamily="34" charset="-122"/>
                  <a:ea typeface="微软雅黑" panose="020B0503020204020204" pitchFamily="34" charset="-122"/>
                </a:rPr>
                <a:t>的出现</a:t>
              </a:r>
            </a:p>
            <a:p>
              <a:pPr>
                <a:lnSpc>
                  <a:spcPct val="150000"/>
                </a:lnSpc>
              </a:pPr>
              <a:r>
                <a:rPr lang="zh-CN" altLang="en-US" sz="3850" dirty="0" smtClean="0">
                  <a:solidFill>
                    <a:srgbClr val="FF0000"/>
                  </a:solidFill>
                  <a:latin typeface="微软雅黑" panose="020B0503020204020204" pitchFamily="34" charset="-122"/>
                  <a:ea typeface="微软雅黑" panose="020B0503020204020204" pitchFamily="34" charset="-122"/>
                </a:rPr>
                <a:t>公共权力</a:t>
              </a:r>
              <a:r>
                <a:rPr lang="zh-CN" altLang="en-US" sz="3850" dirty="0" smtClean="0">
                  <a:latin typeface="微软雅黑" panose="020B0503020204020204" pitchFamily="34" charset="-122"/>
                  <a:ea typeface="微软雅黑" panose="020B0503020204020204" pitchFamily="34" charset="-122"/>
                </a:rPr>
                <a:t>的设立</a:t>
              </a:r>
              <a:endParaRPr lang="zh-CN" altLang="en-US" sz="3850" dirty="0">
                <a:latin typeface="微软雅黑" panose="020B0503020204020204" pitchFamily="34" charset="-122"/>
                <a:ea typeface="微软雅黑" panose="020B0503020204020204" pitchFamily="34" charset="-122"/>
              </a:endParaRPr>
            </a:p>
          </p:txBody>
        </p:sp>
        <p:pic>
          <p:nvPicPr>
            <p:cNvPr id="21" name="图片 20" descr="印章"/>
            <p:cNvPicPr>
              <a:picLocks noChangeAspect="1"/>
            </p:cNvPicPr>
            <p:nvPr/>
          </p:nvPicPr>
          <p:blipFill>
            <a:blip r:embed="rId4" cstate="screen">
              <a:lum bright="10000" contrast="-30000"/>
            </a:blip>
            <a:stretch>
              <a:fillRect/>
            </a:stretch>
          </p:blipFill>
          <p:spPr>
            <a:xfrm rot="5400000">
              <a:off x="1641574" y="3008990"/>
              <a:ext cx="503003" cy="164307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667" y="6624441"/>
            <a:ext cx="2874771" cy="629920"/>
          </a:xfrm>
          <a:prstGeom prst="rect">
            <a:avLst/>
          </a:prstGeom>
          <a:noFill/>
          <a:ln w="19050">
            <a:solidFill>
              <a:srgbClr val="C00000"/>
            </a:solidFill>
            <a:prstDash val="sysDash"/>
          </a:ln>
        </p:spPr>
        <p:txBody>
          <a:bodyPr wrap="square" rtlCol="0">
            <a:spAutoFit/>
          </a:bodyPr>
          <a:lstStyle/>
          <a:p>
            <a:pPr algn="ctr"/>
            <a:r>
              <a:rPr lang="zh-CN" altLang="en-US" sz="3500" dirty="0" smtClean="0">
                <a:latin typeface="微软雅黑" panose="020B0503020204020204" pitchFamily="34" charset="-122"/>
                <a:ea typeface="微软雅黑" panose="020B0503020204020204" pitchFamily="34" charset="-122"/>
              </a:rPr>
              <a:t>生产力发展</a:t>
            </a:r>
            <a:endParaRPr lang="zh-CN" altLang="en-US" sz="3500" dirty="0">
              <a:latin typeface="微软雅黑" panose="020B0503020204020204" pitchFamily="34" charset="-122"/>
              <a:ea typeface="微软雅黑" panose="020B0503020204020204" pitchFamily="34" charset="-122"/>
            </a:endParaRPr>
          </a:p>
        </p:txBody>
      </p:sp>
      <p:cxnSp>
        <p:nvCxnSpPr>
          <p:cNvPr id="3" name="直接箭头连接符 2"/>
          <p:cNvCxnSpPr/>
          <p:nvPr/>
        </p:nvCxnSpPr>
        <p:spPr>
          <a:xfrm>
            <a:off x="3345522" y="6999411"/>
            <a:ext cx="629867" cy="277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100379" y="6374461"/>
            <a:ext cx="3249741" cy="1168400"/>
          </a:xfrm>
          <a:prstGeom prst="rect">
            <a:avLst/>
          </a:prstGeom>
          <a:noFill/>
          <a:ln w="19050">
            <a:solidFill>
              <a:srgbClr val="C00000"/>
            </a:solidFill>
            <a:prstDash val="sysDash"/>
          </a:ln>
        </p:spPr>
        <p:txBody>
          <a:bodyPr wrap="square" rtlCol="0">
            <a:spAutoFit/>
          </a:bodyPr>
          <a:lstStyle/>
          <a:p>
            <a:pPr algn="ctr"/>
            <a:r>
              <a:rPr lang="zh-CN" altLang="en-US" sz="3500" dirty="0" smtClean="0">
                <a:latin typeface="微软雅黑" panose="020B0503020204020204" pitchFamily="34" charset="-122"/>
                <a:ea typeface="微软雅黑" panose="020B0503020204020204" pitchFamily="34" charset="-122"/>
              </a:rPr>
              <a:t>剩余产品产生（</a:t>
            </a:r>
            <a:r>
              <a:rPr lang="zh-CN" altLang="en-US" sz="3500" dirty="0" smtClean="0">
                <a:solidFill>
                  <a:srgbClr val="C00000"/>
                </a:solidFill>
                <a:latin typeface="微软雅黑" panose="020B0503020204020204" pitchFamily="34" charset="-122"/>
                <a:ea typeface="微软雅黑" panose="020B0503020204020204" pitchFamily="34" charset="-122"/>
              </a:rPr>
              <a:t>私有制产生</a:t>
            </a:r>
            <a:r>
              <a:rPr lang="zh-CN" altLang="en-US" sz="3500" dirty="0" smtClean="0">
                <a:latin typeface="微软雅黑" panose="020B0503020204020204" pitchFamily="34" charset="-122"/>
                <a:ea typeface="微软雅黑" panose="020B0503020204020204" pitchFamily="34" charset="-122"/>
              </a:rPr>
              <a:t>）</a:t>
            </a:r>
            <a:endParaRPr lang="zh-CN" altLang="en-US" sz="3500" dirty="0">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7350120" y="6999411"/>
            <a:ext cx="629867" cy="277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975070" y="6624441"/>
            <a:ext cx="2999761" cy="629920"/>
          </a:xfrm>
          <a:prstGeom prst="rect">
            <a:avLst/>
          </a:prstGeom>
          <a:noFill/>
          <a:ln w="19050">
            <a:solidFill>
              <a:srgbClr val="C00000"/>
            </a:solidFill>
            <a:prstDash val="sysDash"/>
          </a:ln>
        </p:spPr>
        <p:txBody>
          <a:bodyPr wrap="square" rtlCol="0">
            <a:spAutoFit/>
          </a:bodyPr>
          <a:lstStyle/>
          <a:p>
            <a:pPr algn="ctr"/>
            <a:r>
              <a:rPr lang="zh-CN" altLang="en-US" sz="3500" dirty="0" smtClean="0">
                <a:latin typeface="微软雅黑" panose="020B0503020204020204" pitchFamily="34" charset="-122"/>
                <a:ea typeface="微软雅黑" panose="020B0503020204020204" pitchFamily="34" charset="-122"/>
              </a:rPr>
              <a:t>贫富差距拉大</a:t>
            </a:r>
            <a:endParaRPr lang="zh-CN" altLang="en-US" sz="3500" dirty="0">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a:off x="10974831" y="6999411"/>
            <a:ext cx="629867" cy="277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849761" y="6624441"/>
            <a:ext cx="1499880" cy="6249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4200" dirty="0" smtClean="0">
                <a:latin typeface="微软雅黑" panose="020B0503020204020204" pitchFamily="34" charset="-122"/>
                <a:ea typeface="微软雅黑" panose="020B0503020204020204" pitchFamily="34" charset="-122"/>
              </a:rPr>
              <a:t>阶级</a:t>
            </a:r>
            <a:endParaRPr lang="zh-CN" altLang="en-US" sz="4200" dirty="0">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rot="16200000">
            <a:off x="12283379" y="6183128"/>
            <a:ext cx="629867" cy="277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1099821" y="1749829"/>
            <a:ext cx="4749622" cy="3999681"/>
          </a:xfrm>
          <a:prstGeom prst="rect">
            <a:avLst/>
          </a:prstGeom>
          <a:solidFill>
            <a:schemeClr val="accent1">
              <a:lumMod val="40000"/>
              <a:lumOff val="60000"/>
              <a:alpha val="50000"/>
            </a:schemeClr>
          </a:solidFill>
          <a:ln w="19050">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50"/>
          </a:p>
        </p:txBody>
      </p:sp>
      <p:sp>
        <p:nvSpPr>
          <p:cNvPr id="11" name="TextBox 10"/>
          <p:cNvSpPr txBox="1"/>
          <p:nvPr/>
        </p:nvSpPr>
        <p:spPr>
          <a:xfrm>
            <a:off x="11599781" y="2049705"/>
            <a:ext cx="3374731" cy="629920"/>
          </a:xfrm>
          <a:prstGeom prst="rect">
            <a:avLst/>
          </a:prstGeom>
          <a:noFill/>
        </p:spPr>
        <p:txBody>
          <a:bodyPr wrap="square" rtlCol="0">
            <a:spAutoFit/>
          </a:bodyPr>
          <a:lstStyle/>
          <a:p>
            <a:r>
              <a:rPr lang="zh-CN" altLang="en-US" sz="3500" dirty="0" smtClean="0">
                <a:latin typeface="微软雅黑" panose="020B0503020204020204" pitchFamily="34" charset="-122"/>
                <a:ea typeface="微软雅黑" panose="020B0503020204020204" pitchFamily="34" charset="-122"/>
              </a:rPr>
              <a:t>上层（统治者）</a:t>
            </a:r>
            <a:endParaRPr lang="zh-CN" altLang="en-US" sz="3500" dirty="0">
              <a:latin typeface="微软雅黑" panose="020B0503020204020204" pitchFamily="34" charset="-122"/>
              <a:ea typeface="微软雅黑" panose="020B0503020204020204" pitchFamily="34" charset="-122"/>
            </a:endParaRPr>
          </a:p>
        </p:txBody>
      </p:sp>
      <p:sp>
        <p:nvSpPr>
          <p:cNvPr id="12" name="TextBox 11"/>
          <p:cNvSpPr txBox="1"/>
          <p:nvPr/>
        </p:nvSpPr>
        <p:spPr>
          <a:xfrm>
            <a:off x="11599781" y="4674496"/>
            <a:ext cx="3749701" cy="629920"/>
          </a:xfrm>
          <a:prstGeom prst="rect">
            <a:avLst/>
          </a:prstGeom>
          <a:noFill/>
        </p:spPr>
        <p:txBody>
          <a:bodyPr wrap="square" rtlCol="0">
            <a:spAutoFit/>
          </a:bodyPr>
          <a:lstStyle/>
          <a:p>
            <a:r>
              <a:rPr lang="zh-CN" altLang="en-US" sz="3500" dirty="0" smtClean="0">
                <a:latin typeface="微软雅黑" panose="020B0503020204020204" pitchFamily="34" charset="-122"/>
                <a:ea typeface="微软雅黑" panose="020B0503020204020204" pitchFamily="34" charset="-122"/>
              </a:rPr>
              <a:t>下层（被统治者）</a:t>
            </a:r>
            <a:endParaRPr lang="zh-CN" altLang="en-US" sz="3500" dirty="0">
              <a:latin typeface="微软雅黑" panose="020B0503020204020204" pitchFamily="34" charset="-122"/>
              <a:ea typeface="微软雅黑" panose="020B0503020204020204" pitchFamily="34" charset="-122"/>
            </a:endParaRPr>
          </a:p>
        </p:txBody>
      </p:sp>
      <p:cxnSp>
        <p:nvCxnSpPr>
          <p:cNvPr id="13" name="直接箭头连接符 12"/>
          <p:cNvCxnSpPr/>
          <p:nvPr/>
        </p:nvCxnSpPr>
        <p:spPr>
          <a:xfrm rot="5400000">
            <a:off x="11185451" y="3787640"/>
            <a:ext cx="2078560" cy="2778"/>
          </a:xfrm>
          <a:prstGeom prst="straightConnector1">
            <a:avLst/>
          </a:prstGeom>
          <a:ln>
            <a:solidFill>
              <a:srgbClr val="C00000"/>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11503375" y="2874739"/>
            <a:ext cx="721360" cy="2624791"/>
          </a:xfrm>
          <a:prstGeom prst="rect">
            <a:avLst/>
          </a:prstGeom>
          <a:noFill/>
        </p:spPr>
        <p:txBody>
          <a:bodyPr vert="eaVert" wrap="square" rtlCol="0">
            <a:spAutoFit/>
          </a:bodyPr>
          <a:lstStyle/>
          <a:p>
            <a:r>
              <a:rPr lang="zh-CN" altLang="en-US" sz="3500" dirty="0" smtClean="0">
                <a:solidFill>
                  <a:srgbClr val="C00000"/>
                </a:solidFill>
                <a:latin typeface="微软雅黑" panose="020B0503020204020204" pitchFamily="34" charset="-122"/>
                <a:ea typeface="微软雅黑" panose="020B0503020204020204" pitchFamily="34" charset="-122"/>
              </a:rPr>
              <a:t>阶级矛盾</a:t>
            </a:r>
            <a:endParaRPr lang="zh-CN" altLang="en-US" sz="3500" dirty="0">
              <a:solidFill>
                <a:srgbClr val="C00000"/>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12349721" y="2674655"/>
            <a:ext cx="2374811" cy="629920"/>
          </a:xfrm>
          <a:prstGeom prst="rect">
            <a:avLst/>
          </a:prstGeom>
          <a:solidFill>
            <a:schemeClr val="tx2">
              <a:lumMod val="60000"/>
              <a:lumOff val="40000"/>
            </a:schemeClr>
          </a:solidFill>
        </p:spPr>
        <p:txBody>
          <a:bodyPr wrap="square" rtlCol="0">
            <a:spAutoFit/>
          </a:bodyPr>
          <a:lstStyle/>
          <a:p>
            <a:pPr algn="ctr"/>
            <a:r>
              <a:rPr lang="zh-CN" altLang="en-US" sz="3500" dirty="0" smtClean="0">
                <a:latin typeface="微软雅黑" panose="020B0503020204020204" pitchFamily="34" charset="-122"/>
                <a:ea typeface="微软雅黑" panose="020B0503020204020204" pitchFamily="34" charset="-122"/>
              </a:rPr>
              <a:t>公共权力</a:t>
            </a:r>
            <a:endParaRPr lang="zh-CN" altLang="en-US" sz="35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12474711" y="3249710"/>
            <a:ext cx="2374811" cy="1545590"/>
          </a:xfrm>
          <a:prstGeom prst="rect">
            <a:avLst/>
          </a:prstGeom>
          <a:noFill/>
        </p:spPr>
        <p:txBody>
          <a:bodyPr wrap="square" rtlCol="0">
            <a:spAutoFit/>
          </a:bodyPr>
          <a:lstStyle/>
          <a:p>
            <a:r>
              <a:rPr lang="zh-CN" altLang="en-US" sz="3150" b="1" dirty="0" smtClean="0">
                <a:latin typeface="仿宋" panose="02010609060101010101" charset="-122"/>
                <a:ea typeface="仿宋" panose="02010609060101010101" charset="-122"/>
              </a:rPr>
              <a:t>政府</a:t>
            </a:r>
            <a:endParaRPr lang="en-US" altLang="zh-CN" sz="3150" b="1" dirty="0" smtClean="0">
              <a:latin typeface="仿宋" panose="02010609060101010101" charset="-122"/>
              <a:ea typeface="仿宋" panose="02010609060101010101" charset="-122"/>
            </a:endParaRPr>
          </a:p>
          <a:p>
            <a:r>
              <a:rPr lang="zh-CN" altLang="en-US" sz="3150" b="1" dirty="0" smtClean="0">
                <a:latin typeface="仿宋" panose="02010609060101010101" charset="-122"/>
                <a:ea typeface="仿宋" panose="02010609060101010101" charset="-122"/>
              </a:rPr>
              <a:t>军队</a:t>
            </a:r>
            <a:endParaRPr lang="en-US" altLang="zh-CN" sz="3150" b="1" dirty="0" smtClean="0">
              <a:latin typeface="仿宋" panose="02010609060101010101" charset="-122"/>
              <a:ea typeface="仿宋" panose="02010609060101010101" charset="-122"/>
            </a:endParaRPr>
          </a:p>
          <a:p>
            <a:r>
              <a:rPr lang="zh-CN" altLang="en-US" sz="3150" b="1" dirty="0" smtClean="0">
                <a:latin typeface="仿宋" panose="02010609060101010101" charset="-122"/>
                <a:ea typeface="仿宋" panose="02010609060101010101" charset="-122"/>
              </a:rPr>
              <a:t>文字</a:t>
            </a:r>
            <a:endParaRPr lang="zh-CN" altLang="en-US" sz="3150" b="1" dirty="0">
              <a:latin typeface="仿宋" panose="02010609060101010101" charset="-122"/>
              <a:ea typeface="仿宋" panose="02010609060101010101" charset="-122"/>
            </a:endParaRPr>
          </a:p>
        </p:txBody>
      </p:sp>
      <p:cxnSp>
        <p:nvCxnSpPr>
          <p:cNvPr id="17" name="直接箭头连接符 16"/>
          <p:cNvCxnSpPr/>
          <p:nvPr/>
        </p:nvCxnSpPr>
        <p:spPr>
          <a:xfrm rot="10800000">
            <a:off x="8725010" y="5374540"/>
            <a:ext cx="3874691" cy="1112705"/>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077987">
            <a:off x="9204540" y="5360034"/>
            <a:ext cx="3249741" cy="575945"/>
          </a:xfrm>
          <a:prstGeom prst="rect">
            <a:avLst/>
          </a:prstGeom>
          <a:noFill/>
        </p:spPr>
        <p:txBody>
          <a:bodyPr wrap="square" rtlCol="0">
            <a:spAutoFit/>
          </a:bodyPr>
          <a:lstStyle/>
          <a:p>
            <a:r>
              <a:rPr lang="zh-CN" altLang="en-US" sz="3150" b="1" dirty="0" smtClean="0">
                <a:latin typeface="仿宋" panose="02010609060101010101" charset="-122"/>
                <a:ea typeface="仿宋" panose="02010609060101010101" charset="-122"/>
              </a:rPr>
              <a:t>为掠夺剩余产品</a:t>
            </a:r>
            <a:endParaRPr lang="zh-CN" altLang="en-US" sz="3150" b="1" dirty="0">
              <a:latin typeface="仿宋" panose="02010609060101010101" charset="-122"/>
              <a:ea typeface="仿宋" panose="02010609060101010101" charset="-122"/>
            </a:endParaRPr>
          </a:p>
        </p:txBody>
      </p:sp>
      <p:sp>
        <p:nvSpPr>
          <p:cNvPr id="20" name="矩形 19"/>
          <p:cNvSpPr/>
          <p:nvPr/>
        </p:nvSpPr>
        <p:spPr>
          <a:xfrm>
            <a:off x="7225130" y="3249710"/>
            <a:ext cx="2999761" cy="1999841"/>
          </a:xfrm>
          <a:prstGeom prst="rect">
            <a:avLst/>
          </a:prstGeom>
          <a:solidFill>
            <a:schemeClr val="accent6">
              <a:lumMod val="40000"/>
              <a:lumOff val="60000"/>
              <a:alpha val="50000"/>
            </a:schemeClr>
          </a:solidFill>
          <a:ln w="19050">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smtClean="0">
                <a:solidFill>
                  <a:srgbClr val="C00000"/>
                </a:solidFill>
                <a:latin typeface="微软雅黑" panose="020B0503020204020204" pitchFamily="34" charset="-122"/>
                <a:ea typeface="微软雅黑" panose="020B0503020204020204" pitchFamily="34" charset="-122"/>
              </a:rPr>
              <a:t>部落战争</a:t>
            </a:r>
            <a:endParaRPr lang="en-US" altLang="zh-CN" sz="3500" dirty="0" smtClean="0">
              <a:solidFill>
                <a:srgbClr val="C00000"/>
              </a:solidFill>
              <a:latin typeface="微软雅黑" panose="020B0503020204020204" pitchFamily="34" charset="-122"/>
              <a:ea typeface="微软雅黑" panose="020B0503020204020204" pitchFamily="34" charset="-122"/>
            </a:endParaRPr>
          </a:p>
          <a:p>
            <a:pPr algn="ctr"/>
            <a:endParaRPr lang="zh-CN" altLang="en-US" sz="3500" dirty="0" smtClean="0">
              <a:solidFill>
                <a:srgbClr val="C00000"/>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7600100" y="4374620"/>
            <a:ext cx="2374811" cy="629920"/>
          </a:xfrm>
          <a:prstGeom prst="rect">
            <a:avLst/>
          </a:prstGeom>
          <a:solidFill>
            <a:schemeClr val="tx2">
              <a:lumMod val="60000"/>
              <a:lumOff val="40000"/>
            </a:schemeClr>
          </a:solidFill>
        </p:spPr>
        <p:txBody>
          <a:bodyPr wrap="square" rtlCol="0">
            <a:spAutoFit/>
          </a:bodyPr>
          <a:lstStyle/>
          <a:p>
            <a:pPr algn="ctr"/>
            <a:r>
              <a:rPr lang="zh-CN" altLang="en-US" sz="3500" dirty="0" smtClean="0">
                <a:latin typeface="微软雅黑" panose="020B0503020204020204" pitchFamily="34" charset="-122"/>
                <a:ea typeface="微软雅黑" panose="020B0503020204020204" pitchFamily="34" charset="-122"/>
              </a:rPr>
              <a:t>公共权力</a:t>
            </a:r>
            <a:endParaRPr lang="zh-CN" altLang="en-US" sz="3500" dirty="0">
              <a:latin typeface="微软雅黑" panose="020B0503020204020204" pitchFamily="34" charset="-122"/>
              <a:ea typeface="微软雅黑" panose="020B0503020204020204" pitchFamily="34" charset="-122"/>
            </a:endParaRPr>
          </a:p>
        </p:txBody>
      </p:sp>
      <p:cxnSp>
        <p:nvCxnSpPr>
          <p:cNvPr id="26" name="直接箭头连接符 25"/>
          <p:cNvCxnSpPr/>
          <p:nvPr/>
        </p:nvCxnSpPr>
        <p:spPr>
          <a:xfrm rot="10800000">
            <a:off x="6225209" y="4749590"/>
            <a:ext cx="879847" cy="277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10800000">
            <a:off x="6225209" y="2999730"/>
            <a:ext cx="4754538" cy="277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975468" y="2874739"/>
            <a:ext cx="2999761" cy="1999841"/>
          </a:xfrm>
          <a:prstGeom prst="rect">
            <a:avLst/>
          </a:prstGeom>
          <a:solidFill>
            <a:srgbClr val="FFC000">
              <a:alpha val="50000"/>
            </a:srgbClr>
          </a:solidFill>
          <a:ln w="19050">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700" dirty="0" smtClean="0">
                <a:solidFill>
                  <a:schemeClr val="accent4">
                    <a:lumMod val="50000"/>
                  </a:schemeClr>
                </a:solidFill>
                <a:latin typeface="微软雅黑" panose="020B0503020204020204" pitchFamily="34" charset="-122"/>
                <a:ea typeface="微软雅黑" panose="020B0503020204020204" pitchFamily="34" charset="-122"/>
              </a:rPr>
              <a:t>国家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3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plus(ou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ox(out)">
                                      <p:cBhvr>
                                        <p:cTn id="25" dur="500"/>
                                        <p:tgtEl>
                                          <p:spTgt spid="13"/>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linds(horizontal)">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3" presetClass="entr" presetSubtype="32"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plus(out)">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linds(horizontal)">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right)">
                                      <p:cBhvr>
                                        <p:cTn id="64" dur="500"/>
                                        <p:tgtEl>
                                          <p:spTgt spid="26"/>
                                        </p:tgtEl>
                                      </p:cBhvr>
                                    </p:animEffect>
                                  </p:childTnLst>
                                </p:cTn>
                              </p:par>
                              <p:par>
                                <p:cTn id="65" presetID="22" presetClass="entr" presetSubtype="2"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righ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3" presetClass="entr" presetSubtype="32"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plus(out)">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27" presetClass="emph" presetSubtype="0" fill="hold" grpId="0" nodeType="clickEffect">
                                  <p:stCondLst>
                                    <p:cond delay="0"/>
                                  </p:stCondLst>
                                  <p:childTnLst>
                                    <p:animClr clrSpc="rgb" dir="cw">
                                      <p:cBhvr override="childStyle">
                                        <p:cTn id="76" dur="250" autoRev="1" fill="hold"/>
                                        <p:tgtEl>
                                          <p:spTgt spid="8"/>
                                        </p:tgtEl>
                                        <p:attrNameLst>
                                          <p:attrName>style.color</p:attrName>
                                        </p:attrNameLst>
                                      </p:cBhvr>
                                      <p:to>
                                        <a:schemeClr val="bg1"/>
                                      </p:to>
                                    </p:animClr>
                                    <p:animClr clrSpc="rgb" dir="cw">
                                      <p:cBhvr>
                                        <p:cTn id="77" dur="250" autoRev="1" fill="hold"/>
                                        <p:tgtEl>
                                          <p:spTgt spid="8"/>
                                        </p:tgtEl>
                                        <p:attrNameLst>
                                          <p:attrName>fillcolor</p:attrName>
                                        </p:attrNameLst>
                                      </p:cBhvr>
                                      <p:to>
                                        <a:schemeClr val="bg1"/>
                                      </p:to>
                                    </p:animClr>
                                    <p:set>
                                      <p:cBhvr>
                                        <p:cTn id="78" dur="250" autoRev="1" fill="hold"/>
                                        <p:tgtEl>
                                          <p:spTgt spid="8"/>
                                        </p:tgtEl>
                                        <p:attrNameLst>
                                          <p:attrName>fill.type</p:attrName>
                                        </p:attrNameLst>
                                      </p:cBhvr>
                                      <p:to>
                                        <p:strVal val="solid"/>
                                      </p:to>
                                    </p:set>
                                    <p:set>
                                      <p:cBhvr>
                                        <p:cTn id="79" dur="250" autoRev="1" fill="hold"/>
                                        <p:tgtEl>
                                          <p:spTgt spid="8"/>
                                        </p:tgtEl>
                                        <p:attrNameLst>
                                          <p:attrName>fill.on</p:attrName>
                                        </p:attrNameLst>
                                      </p:cBhvr>
                                      <p:to>
                                        <p:strVal val="true"/>
                                      </p:to>
                                    </p:set>
                                  </p:childTnLst>
                                </p:cTn>
                              </p:par>
                              <p:par>
                                <p:cTn id="80" presetID="27" presetClass="emph" presetSubtype="0" fill="hold" grpId="1" nodeType="withEffect">
                                  <p:stCondLst>
                                    <p:cond delay="0"/>
                                  </p:stCondLst>
                                  <p:childTnLst>
                                    <p:animClr clrSpc="rgb" dir="cw">
                                      <p:cBhvr override="childStyle">
                                        <p:cTn id="81" dur="250" autoRev="1" fill="hold"/>
                                        <p:tgtEl>
                                          <p:spTgt spid="31"/>
                                        </p:tgtEl>
                                        <p:attrNameLst>
                                          <p:attrName>style.color</p:attrName>
                                        </p:attrNameLst>
                                      </p:cBhvr>
                                      <p:to>
                                        <a:schemeClr val="bg1"/>
                                      </p:to>
                                    </p:animClr>
                                    <p:animClr clrSpc="rgb" dir="cw">
                                      <p:cBhvr>
                                        <p:cTn id="82" dur="250" autoRev="1" fill="hold"/>
                                        <p:tgtEl>
                                          <p:spTgt spid="31"/>
                                        </p:tgtEl>
                                        <p:attrNameLst>
                                          <p:attrName>fillcolor</p:attrName>
                                        </p:attrNameLst>
                                      </p:cBhvr>
                                      <p:to>
                                        <a:schemeClr val="bg1"/>
                                      </p:to>
                                    </p:animClr>
                                    <p:set>
                                      <p:cBhvr>
                                        <p:cTn id="83" dur="250" autoRev="1" fill="hold"/>
                                        <p:tgtEl>
                                          <p:spTgt spid="31"/>
                                        </p:tgtEl>
                                        <p:attrNameLst>
                                          <p:attrName>fill.type</p:attrName>
                                        </p:attrNameLst>
                                      </p:cBhvr>
                                      <p:to>
                                        <p:strVal val="solid"/>
                                      </p:to>
                                    </p:set>
                                    <p:set>
                                      <p:cBhvr>
                                        <p:cTn id="84" dur="250" autoRev="1" fill="hold"/>
                                        <p:tgtEl>
                                          <p:spTgt spid="31"/>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grpId="0" nodeType="clickEffect">
                                  <p:stCondLst>
                                    <p:cond delay="0"/>
                                  </p:stCondLst>
                                  <p:childTnLst>
                                    <p:animEffect transition="out" filter="fade">
                                      <p:cBhvr>
                                        <p:cTn id="88" dur="500" tmFilter="0, 0; .2, .5; .8, .5; 1, 0"/>
                                        <p:tgtEl>
                                          <p:spTgt spid="2"/>
                                        </p:tgtEl>
                                      </p:cBhvr>
                                    </p:animEffect>
                                    <p:animScale>
                                      <p:cBhvr>
                                        <p:cTn id="89"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bldLvl="0" animBg="1"/>
      <p:bldP spid="10" grpId="0" bldLvl="0" animBg="1"/>
      <p:bldP spid="11" grpId="0"/>
      <p:bldP spid="12" grpId="0"/>
      <p:bldP spid="14" grpId="0"/>
      <p:bldP spid="15" grpId="0" bldLvl="0" animBg="1"/>
      <p:bldP spid="16" grpId="0"/>
      <p:bldP spid="19" grpId="0"/>
      <p:bldP spid="20" grpId="0" bldLvl="0" animBg="1"/>
      <p:bldP spid="21" grpId="0" bldLvl="0" animBg="1"/>
      <p:bldP spid="31" grpId="0" bldLvl="0" animBg="1"/>
      <p:bldP spid="31" grpId="1"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1901137" y="1738238"/>
            <a:ext cx="10790493" cy="1938020"/>
          </a:xfrm>
          <a:prstGeom prst="rect">
            <a:avLst/>
          </a:prstGeom>
          <a:noFill/>
        </p:spPr>
        <p:txBody>
          <a:bodyPr wrap="square" rtlCol="0">
            <a:spAutoFit/>
          </a:bodyPr>
          <a:lstStyle/>
          <a:p>
            <a:pPr>
              <a:lnSpc>
                <a:spcPct val="150000"/>
              </a:lnSpc>
            </a:pPr>
            <a:r>
              <a:rPr lang="zh-CN" altLang="en-US" sz="4000" b="1" dirty="0"/>
              <a:t>在国家形成后，统治者是如何加强统治，做到文化认同，形成多元一体格局？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893" y="304140"/>
            <a:ext cx="12823055" cy="657225"/>
          </a:xfrm>
          <a:prstGeom prst="rect">
            <a:avLst/>
          </a:prstGeom>
          <a:noFill/>
        </p:spPr>
        <p:txBody>
          <a:bodyPr wrap="square" rtlCol="0">
            <a:spAutoFit/>
          </a:bodyPr>
          <a:lstStyle/>
          <a:p>
            <a:pPr algn="l"/>
            <a:r>
              <a:rPr lang="zh-CN" altLang="en-US" sz="3675" b="1" dirty="0" smtClean="0">
                <a:solidFill>
                  <a:srgbClr val="DFBE76"/>
                </a:solidFill>
                <a:latin typeface="微软雅黑" panose="020B0503020204020204" pitchFamily="34" charset="-122"/>
                <a:ea typeface="微软雅黑" panose="020B0503020204020204" pitchFamily="34" charset="-122"/>
              </a:rPr>
              <a:t>二、奴隶社会：夏商西周的更替</a:t>
            </a:r>
          </a:p>
        </p:txBody>
      </p:sp>
      <p:sp>
        <p:nvSpPr>
          <p:cNvPr id="2" name="文本框 1"/>
          <p:cNvSpPr txBox="1"/>
          <p:nvPr/>
        </p:nvSpPr>
        <p:spPr>
          <a:xfrm>
            <a:off x="409893" y="1059075"/>
            <a:ext cx="9334191"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1.</a:t>
            </a:r>
            <a:r>
              <a:rPr lang="zh-CN" altLang="en-US" sz="3150" b="1">
                <a:solidFill>
                  <a:schemeClr val="tx1"/>
                </a:solidFill>
                <a:latin typeface="黑体" panose="02010609060101010101" charset="-122"/>
                <a:ea typeface="黑体" panose="02010609060101010101" charset="-122"/>
                <a:cs typeface="黑体" panose="02010609060101010101" charset="-122"/>
              </a:rPr>
              <a:t>夏朝</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pic>
        <p:nvPicPr>
          <p:cNvPr id="12" name="图片 8199" descr="夏区域图 拷贝"/>
          <p:cNvPicPr>
            <a:picLocks noChangeAspect="1" noChangeArrowheads="1"/>
          </p:cNvPicPr>
          <p:nvPr/>
        </p:nvPicPr>
        <p:blipFill>
          <a:blip r:embed="rId2" cstate="print">
            <a:lum bright="-6000" contrast="36000"/>
          </a:blip>
          <a:srcRect/>
          <a:stretch>
            <a:fillRect/>
          </a:stretch>
        </p:blipFill>
        <p:spPr bwMode="auto">
          <a:xfrm>
            <a:off x="9727419" y="1822342"/>
            <a:ext cx="6106137" cy="6558598"/>
          </a:xfrm>
          <a:prstGeom prst="rect">
            <a:avLst/>
          </a:prstGeom>
          <a:noFill/>
          <a:ln w="9525">
            <a:noFill/>
            <a:miter lim="800000"/>
            <a:headEnd/>
            <a:tailEnd/>
          </a:ln>
        </p:spPr>
      </p:pic>
      <p:sp>
        <p:nvSpPr>
          <p:cNvPr id="5" name="文本框 4"/>
          <p:cNvSpPr txBox="1"/>
          <p:nvPr/>
        </p:nvSpPr>
        <p:spPr>
          <a:xfrm>
            <a:off x="9574932" y="8380940"/>
            <a:ext cx="5967816" cy="495935"/>
          </a:xfrm>
          <a:prstGeom prst="rect">
            <a:avLst/>
          </a:prstGeom>
          <a:noFill/>
        </p:spPr>
        <p:txBody>
          <a:bodyPr wrap="square" rtlCol="0">
            <a:spAutoFit/>
          </a:bodyPr>
          <a:lstStyle/>
          <a:p>
            <a:pPr algn="just"/>
            <a:r>
              <a:rPr lang="zh-CN" altLang="en-US" sz="2625">
                <a:latin typeface="方正启体_GBK" panose="02000000000000000000" charset="-122"/>
                <a:ea typeface="方正启体_GBK" panose="02000000000000000000" charset="-122"/>
              </a:rPr>
              <a:t>◎夏朝统治范围示意图</a:t>
            </a:r>
          </a:p>
        </p:txBody>
      </p:sp>
      <p:sp>
        <p:nvSpPr>
          <p:cNvPr id="3" name="文本框 2"/>
          <p:cNvSpPr txBox="1"/>
          <p:nvPr/>
        </p:nvSpPr>
        <p:spPr>
          <a:xfrm>
            <a:off x="409893" y="1735683"/>
            <a:ext cx="9334191" cy="697230"/>
          </a:xfrm>
          <a:prstGeom prst="rect">
            <a:avLst/>
          </a:prstGeom>
          <a:noFill/>
        </p:spPr>
        <p:txBody>
          <a:bodyPr wrap="square" rtlCol="0">
            <a:spAutoFit/>
          </a:bodyPr>
          <a:lstStyle/>
          <a:p>
            <a:pPr algn="just">
              <a:lnSpc>
                <a:spcPct val="125000"/>
              </a:lnSpc>
              <a:spcBef>
                <a:spcPts val="0"/>
              </a:spcBef>
              <a:spcAft>
                <a:spcPts val="0"/>
              </a:spcAft>
            </a:pPr>
            <a:r>
              <a:rPr lang="en-US" sz="3150">
                <a:solidFill>
                  <a:schemeClr val="tx1"/>
                </a:solidFill>
                <a:latin typeface="黑体" panose="02010609060101010101" charset="-122"/>
                <a:ea typeface="黑体" panose="02010609060101010101" charset="-122"/>
                <a:cs typeface="黑体" panose="02010609060101010101" charset="-122"/>
              </a:rPr>
              <a:t>(1)</a:t>
            </a:r>
            <a:r>
              <a:rPr lang="zh-CN" altLang="en-US" sz="3150">
                <a:solidFill>
                  <a:schemeClr val="tx1"/>
                </a:solidFill>
                <a:latin typeface="黑体" panose="02010609060101010101" charset="-122"/>
                <a:ea typeface="黑体" panose="02010609060101010101" charset="-122"/>
                <a:cs typeface="黑体" panose="02010609060101010101" charset="-122"/>
              </a:rPr>
              <a:t>建立：</a:t>
            </a:r>
          </a:p>
        </p:txBody>
      </p:sp>
      <p:sp>
        <p:nvSpPr>
          <p:cNvPr id="9" name="文本框 8"/>
          <p:cNvSpPr txBox="1"/>
          <p:nvPr/>
        </p:nvSpPr>
        <p:spPr>
          <a:xfrm>
            <a:off x="409893" y="3067234"/>
            <a:ext cx="9334191" cy="697230"/>
          </a:xfrm>
          <a:prstGeom prst="rect">
            <a:avLst/>
          </a:prstGeom>
          <a:noFill/>
        </p:spPr>
        <p:txBody>
          <a:bodyPr wrap="square" rtlCol="0">
            <a:spAutoFit/>
          </a:bodyPr>
          <a:lstStyle/>
          <a:p>
            <a:pPr algn="just">
              <a:lnSpc>
                <a:spcPct val="125000"/>
              </a:lnSpc>
              <a:spcBef>
                <a:spcPts val="0"/>
              </a:spcBef>
              <a:spcAft>
                <a:spcPts val="0"/>
              </a:spcAft>
            </a:pPr>
            <a:r>
              <a:rPr lang="en-US" sz="3150">
                <a:solidFill>
                  <a:schemeClr val="tx1"/>
                </a:solidFill>
                <a:latin typeface="黑体" panose="02010609060101010101" charset="-122"/>
                <a:ea typeface="黑体" panose="02010609060101010101" charset="-122"/>
                <a:cs typeface="黑体" panose="02010609060101010101" charset="-122"/>
              </a:rPr>
              <a:t>(2)</a:t>
            </a:r>
            <a:r>
              <a:rPr lang="zh-CN" sz="3150">
                <a:solidFill>
                  <a:schemeClr val="tx1"/>
                </a:solidFill>
                <a:latin typeface="黑体" panose="02010609060101010101" charset="-122"/>
                <a:ea typeface="黑体" panose="02010609060101010101" charset="-122"/>
                <a:cs typeface="黑体" panose="02010609060101010101" charset="-122"/>
              </a:rPr>
              <a:t>政治：</a:t>
            </a:r>
          </a:p>
        </p:txBody>
      </p:sp>
      <p:sp>
        <p:nvSpPr>
          <p:cNvPr id="18" name="文本框 17"/>
          <p:cNvSpPr txBox="1"/>
          <p:nvPr/>
        </p:nvSpPr>
        <p:spPr>
          <a:xfrm>
            <a:off x="485720" y="5654510"/>
            <a:ext cx="9164206" cy="2515235"/>
          </a:xfrm>
          <a:prstGeom prst="rect">
            <a:avLst/>
          </a:prstGeom>
          <a:noFill/>
        </p:spPr>
        <p:txBody>
          <a:bodyPr wrap="square" rtlCol="0" anchor="t">
            <a:spAutoFit/>
          </a:bodyPr>
          <a:lstStyle/>
          <a:p>
            <a:pPr algn="just">
              <a:lnSpc>
                <a:spcPct val="125000"/>
              </a:lnSpc>
              <a:spcBef>
                <a:spcPts val="0"/>
              </a:spcBef>
              <a:spcAft>
                <a:spcPts val="0"/>
              </a:spcAft>
            </a:pPr>
            <a:r>
              <a:rPr lang="en-US" altLang="zh-CN" sz="3150">
                <a:latin typeface="楷体" panose="02010609060101010101" pitchFamily="49" charset="-122"/>
                <a:ea typeface="楷体" panose="02010609060101010101" pitchFamily="49" charset="-122"/>
                <a:cs typeface="楷体" panose="02010609060101010101" pitchFamily="49" charset="-122"/>
              </a:rPr>
              <a:t>    </a:t>
            </a:r>
            <a:r>
              <a:rPr lang="zh-CN" altLang="en-US" sz="3150">
                <a:latin typeface="楷体" panose="02010609060101010101" pitchFamily="49" charset="-122"/>
                <a:ea typeface="楷体" panose="02010609060101010101" pitchFamily="49" charset="-122"/>
                <a:cs typeface="楷体" panose="02010609060101010101" pitchFamily="49" charset="-122"/>
              </a:rPr>
              <a:t>益</a:t>
            </a:r>
            <a:r>
              <a:rPr lang="zh-CN" altLang="en-US" sz="3150">
                <a:solidFill>
                  <a:srgbClr val="C00000"/>
                </a:solidFill>
                <a:latin typeface="楷体" panose="02010609060101010101" pitchFamily="49" charset="-122"/>
                <a:ea typeface="楷体" panose="02010609060101010101" pitchFamily="49" charset="-122"/>
                <a:cs typeface="楷体" panose="02010609060101010101" pitchFamily="49" charset="-122"/>
              </a:rPr>
              <a:t>让</a:t>
            </a:r>
            <a:r>
              <a:rPr lang="zh-CN" altLang="en-US" sz="3150">
                <a:latin typeface="楷体" panose="02010609060101010101" pitchFamily="49" charset="-122"/>
                <a:ea typeface="楷体" panose="02010609060101010101" pitchFamily="49" charset="-122"/>
                <a:cs typeface="楷体" panose="02010609060101010101" pitchFamily="49" charset="-122"/>
              </a:rPr>
              <a:t>帝禹之子启。     </a:t>
            </a:r>
            <a:r>
              <a:rPr lang="en-US" altLang="zh-CN" sz="3150">
                <a:latin typeface="+mn-ea"/>
                <a:cs typeface="+mn-ea"/>
              </a:rPr>
              <a:t>——</a:t>
            </a:r>
            <a:r>
              <a:rPr lang="zh-CN" altLang="en-US" sz="3150">
                <a:latin typeface="+mn-ea"/>
                <a:cs typeface="+mn-ea"/>
              </a:rPr>
              <a:t>《史记</a:t>
            </a:r>
            <a:r>
              <a:rPr lang="en-US" altLang="zh-CN" sz="3150">
                <a:latin typeface="+mn-ea"/>
                <a:cs typeface="+mn-ea"/>
              </a:rPr>
              <a:t>·</a:t>
            </a:r>
            <a:r>
              <a:rPr lang="zh-CN" altLang="en-US" sz="3150">
                <a:latin typeface="+mn-ea"/>
                <a:cs typeface="+mn-ea"/>
              </a:rPr>
              <a:t>夏本纪》</a:t>
            </a:r>
          </a:p>
          <a:p>
            <a:pPr algn="just">
              <a:lnSpc>
                <a:spcPct val="125000"/>
              </a:lnSpc>
              <a:spcBef>
                <a:spcPts val="0"/>
              </a:spcBef>
              <a:spcAft>
                <a:spcPts val="0"/>
              </a:spcAft>
            </a:pPr>
            <a:r>
              <a:rPr lang="zh-CN" altLang="en-US" sz="3150">
                <a:latin typeface="楷体" panose="02010609060101010101" pitchFamily="49" charset="-122"/>
                <a:ea typeface="楷体" panose="02010609060101010101" pitchFamily="49" charset="-122"/>
                <a:cs typeface="楷体" panose="02010609060101010101" pitchFamily="49" charset="-122"/>
                <a:sym typeface="+mn-ea"/>
              </a:rPr>
              <a:t>    启与支党攻益，而</a:t>
            </a:r>
            <a:r>
              <a:rPr lang="zh-CN" altLang="en-US" sz="315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夺</a:t>
            </a:r>
            <a:r>
              <a:rPr lang="zh-CN" altLang="en-US" sz="3150">
                <a:latin typeface="楷体" panose="02010609060101010101" pitchFamily="49" charset="-122"/>
                <a:ea typeface="楷体" panose="02010609060101010101" pitchFamily="49" charset="-122"/>
                <a:cs typeface="楷体" panose="02010609060101010101" pitchFamily="49" charset="-122"/>
                <a:sym typeface="+mn-ea"/>
              </a:rPr>
              <a:t>之天下，是禹名传天下于益，其实令启自取之。</a:t>
            </a:r>
          </a:p>
          <a:p>
            <a:pPr algn="r">
              <a:lnSpc>
                <a:spcPct val="125000"/>
              </a:lnSpc>
              <a:spcBef>
                <a:spcPts val="0"/>
              </a:spcBef>
              <a:spcAft>
                <a:spcPts val="0"/>
              </a:spcAft>
            </a:pPr>
            <a:r>
              <a:rPr lang="en-US" altLang="zh-CN" sz="3150">
                <a:latin typeface="宋体" panose="02010600030101010101" pitchFamily="2" charset="-122"/>
                <a:ea typeface="宋体" panose="02010600030101010101" pitchFamily="2" charset="-122"/>
                <a:cs typeface="宋体" panose="02010600030101010101" pitchFamily="2" charset="-122"/>
                <a:sym typeface="+mn-ea"/>
              </a:rPr>
              <a:t>——</a:t>
            </a:r>
            <a:r>
              <a:rPr sz="3150">
                <a:latin typeface="宋体" panose="02010600030101010101" pitchFamily="2" charset="-122"/>
                <a:ea typeface="宋体" panose="02010600030101010101" pitchFamily="2" charset="-122"/>
                <a:cs typeface="宋体" panose="02010600030101010101" pitchFamily="2" charset="-122"/>
                <a:sym typeface="+mn-ea"/>
              </a:rPr>
              <a:t>《战国策</a:t>
            </a:r>
            <a:r>
              <a:rPr lang="en-US" sz="3150">
                <a:latin typeface="宋体" panose="02010600030101010101" pitchFamily="2" charset="-122"/>
                <a:ea typeface="宋体" panose="02010600030101010101" pitchFamily="2" charset="-122"/>
                <a:cs typeface="宋体" panose="02010600030101010101" pitchFamily="2" charset="-122"/>
                <a:sym typeface="+mn-ea"/>
              </a:rPr>
              <a:t>·</a:t>
            </a:r>
            <a:r>
              <a:rPr sz="3150">
                <a:latin typeface="宋体" panose="02010600030101010101" pitchFamily="2" charset="-122"/>
                <a:ea typeface="宋体" panose="02010600030101010101" pitchFamily="2" charset="-122"/>
                <a:cs typeface="宋体" panose="02010600030101010101" pitchFamily="2" charset="-122"/>
                <a:sym typeface="+mn-ea"/>
              </a:rPr>
              <a:t>燕策一》</a:t>
            </a:r>
          </a:p>
        </p:txBody>
      </p:sp>
      <p:grpSp>
        <p:nvGrpSpPr>
          <p:cNvPr id="11" name="组合 10"/>
          <p:cNvGrpSpPr/>
          <p:nvPr/>
        </p:nvGrpSpPr>
        <p:grpSpPr>
          <a:xfrm>
            <a:off x="409893" y="7974309"/>
            <a:ext cx="9055882" cy="824929"/>
            <a:chOff x="11729" y="8742"/>
            <a:chExt cx="10868" cy="990"/>
          </a:xfrm>
        </p:grpSpPr>
        <p:sp>
          <p:nvSpPr>
            <p:cNvPr id="13" name="文本框 12"/>
            <p:cNvSpPr txBox="1"/>
            <p:nvPr/>
          </p:nvSpPr>
          <p:spPr>
            <a:xfrm>
              <a:off x="11729" y="8742"/>
              <a:ext cx="10868" cy="982"/>
            </a:xfrm>
            <a:prstGeom prst="rect">
              <a:avLst/>
            </a:prstGeom>
            <a:noFill/>
          </p:spPr>
          <p:txBody>
            <a:bodyPr wrap="square" rtlCol="0">
              <a:spAutoFit/>
            </a:bodyPr>
            <a:lstStyle/>
            <a:p>
              <a:pPr algn="just">
                <a:lnSpc>
                  <a:spcPct val="150000"/>
                </a:lnSpc>
                <a:spcBef>
                  <a:spcPts val="0"/>
                </a:spcBef>
                <a:spcAft>
                  <a:spcPts val="0"/>
                </a:spcAft>
              </a:pPr>
              <a:r>
                <a:rPr lang="en-US" altLang="zh-CN" sz="3150">
                  <a:solidFill>
                    <a:schemeClr val="tx1"/>
                  </a:solidFill>
                  <a:latin typeface="黑体" panose="02010609060101010101" charset="-122"/>
                  <a:ea typeface="黑体" panose="02010609060101010101" charset="-122"/>
                </a:rPr>
                <a:t>    </a:t>
              </a:r>
              <a:r>
                <a:rPr lang="zh-CN" altLang="en-US" sz="3150">
                  <a:solidFill>
                    <a:schemeClr val="tx1"/>
                  </a:solidFill>
                  <a:latin typeface="黑体" panose="02010609060101010101" charset="-122"/>
                  <a:ea typeface="黑体" panose="02010609060101010101" charset="-122"/>
                </a:rPr>
                <a:t>关于启的即位，为什么会出现上述不同说法？</a:t>
              </a:r>
            </a:p>
          </p:txBody>
        </p:sp>
        <p:pic>
          <p:nvPicPr>
            <p:cNvPr id="14" name="图片 13" descr="19966149"/>
            <p:cNvPicPr>
              <a:picLocks noChangeAspect="1"/>
            </p:cNvPicPr>
            <p:nvPr/>
          </p:nvPicPr>
          <p:blipFill>
            <a:blip r:embed="rId3"/>
            <a:stretch>
              <a:fillRect/>
            </a:stretch>
          </p:blipFill>
          <p:spPr>
            <a:xfrm>
              <a:off x="11820" y="8836"/>
              <a:ext cx="896" cy="896"/>
            </a:xfrm>
            <a:prstGeom prst="rect">
              <a:avLst/>
            </a:prstGeom>
          </p:spPr>
        </p:pic>
      </p:grpSp>
      <p:sp>
        <p:nvSpPr>
          <p:cNvPr id="15" name="文本框 14"/>
          <p:cNvSpPr txBox="1"/>
          <p:nvPr/>
        </p:nvSpPr>
        <p:spPr>
          <a:xfrm>
            <a:off x="437511" y="3793005"/>
            <a:ext cx="8983980" cy="1908810"/>
          </a:xfrm>
          <a:prstGeom prst="rect">
            <a:avLst/>
          </a:prstGeom>
          <a:noFill/>
        </p:spPr>
        <p:txBody>
          <a:bodyPr wrap="none" rtlCol="0">
            <a:spAutoFit/>
          </a:bodyPr>
          <a:lstStyle/>
          <a:p>
            <a:pPr algn="just">
              <a:lnSpc>
                <a:spcPct val="125000"/>
              </a:lnSpc>
              <a:spcBef>
                <a:spcPts val="0"/>
              </a:spcBef>
              <a:spcAft>
                <a:spcPts val="0"/>
              </a:spcAft>
            </a:pPr>
            <a:r>
              <a:rPr lang="en-US" altLang="zh-CN" sz="3150">
                <a:latin typeface="黑体" panose="02010609060101010101" charset="-122"/>
                <a:ea typeface="黑体" panose="02010609060101010101" charset="-122"/>
                <a:cs typeface="黑体" panose="02010609060101010101" charset="-122"/>
                <a:sym typeface="+mn-ea"/>
              </a:rPr>
              <a:t>    </a:t>
            </a:r>
            <a:r>
              <a:rPr lang="zh-CN" sz="3150">
                <a:latin typeface="黑体" panose="02010609060101010101" charset="-122"/>
                <a:ea typeface="黑体" panose="02010609060101010101" charset="-122"/>
                <a:cs typeface="黑体" panose="02010609060101010101" charset="-122"/>
                <a:sym typeface="+mn-ea"/>
              </a:rPr>
              <a:t>①</a:t>
            </a:r>
            <a:r>
              <a:rPr lang="zh-CN" sz="3150">
                <a:solidFill>
                  <a:srgbClr val="C00000"/>
                </a:solidFill>
                <a:latin typeface="黑体" panose="02010609060101010101" charset="-122"/>
                <a:ea typeface="黑体" panose="02010609060101010101" charset="-122"/>
                <a:cs typeface="黑体" panose="02010609060101010101" charset="-122"/>
                <a:sym typeface="+mn-ea"/>
              </a:rPr>
              <a:t>世袭制</a:t>
            </a:r>
            <a:r>
              <a:rPr lang="zh-CN" sz="3150">
                <a:latin typeface="黑体" panose="02010609060101010101" charset="-122"/>
                <a:ea typeface="黑体" panose="02010609060101010101" charset="-122"/>
                <a:cs typeface="黑体" panose="02010609060101010101" charset="-122"/>
                <a:sym typeface="+mn-ea"/>
              </a:rPr>
              <a:t>代替了禅让制；</a:t>
            </a:r>
            <a:endParaRPr lang="zh-CN" sz="3150">
              <a:solidFill>
                <a:schemeClr val="tx1"/>
              </a:solidFill>
              <a:latin typeface="黑体" panose="02010609060101010101" charset="-122"/>
              <a:ea typeface="黑体" panose="02010609060101010101" charset="-122"/>
              <a:cs typeface="黑体" panose="02010609060101010101" charset="-122"/>
            </a:endParaRPr>
          </a:p>
          <a:p>
            <a:pPr algn="just">
              <a:lnSpc>
                <a:spcPct val="125000"/>
              </a:lnSpc>
              <a:spcBef>
                <a:spcPts val="0"/>
              </a:spcBef>
              <a:spcAft>
                <a:spcPts val="0"/>
              </a:spcAft>
            </a:pPr>
            <a:r>
              <a:rPr lang="zh-CN" sz="3150">
                <a:latin typeface="黑体" panose="02010609060101010101" charset="-122"/>
                <a:ea typeface="黑体" panose="02010609060101010101" charset="-122"/>
                <a:cs typeface="黑体" panose="02010609060101010101" charset="-122"/>
                <a:sym typeface="+mn-ea"/>
              </a:rPr>
              <a:t>    ②夏王是最高统治者，中央机构基本具备。</a:t>
            </a:r>
            <a:endParaRPr lang="zh-CN" sz="3150">
              <a:solidFill>
                <a:schemeClr val="tx1"/>
              </a:solidFill>
              <a:latin typeface="黑体" panose="02010609060101010101" charset="-122"/>
              <a:ea typeface="黑体" panose="02010609060101010101" charset="-122"/>
              <a:cs typeface="黑体" panose="02010609060101010101" charset="-122"/>
            </a:endParaRPr>
          </a:p>
          <a:p>
            <a:pPr algn="just">
              <a:lnSpc>
                <a:spcPct val="125000"/>
              </a:lnSpc>
              <a:spcBef>
                <a:spcPts val="0"/>
              </a:spcBef>
              <a:spcAft>
                <a:spcPts val="0"/>
              </a:spcAft>
            </a:pPr>
            <a:r>
              <a:rPr lang="zh-CN" sz="3150">
                <a:latin typeface="黑体" panose="02010609060101010101" charset="-122"/>
                <a:ea typeface="黑体" panose="02010609060101010101" charset="-122"/>
                <a:cs typeface="黑体" panose="02010609060101010101" charset="-122"/>
                <a:sym typeface="+mn-ea"/>
              </a:rPr>
              <a:t>    ③夏部族对除生活以外的地区实行</a:t>
            </a:r>
            <a:r>
              <a:rPr lang="zh-CN" sz="3150">
                <a:solidFill>
                  <a:srgbClr val="C00000"/>
                </a:solidFill>
                <a:latin typeface="黑体" panose="02010609060101010101" charset="-122"/>
                <a:ea typeface="黑体" panose="02010609060101010101" charset="-122"/>
                <a:cs typeface="黑体" panose="02010609060101010101" charset="-122"/>
                <a:sym typeface="+mn-ea"/>
              </a:rPr>
              <a:t>间接统治</a:t>
            </a:r>
            <a:r>
              <a:rPr lang="zh-CN" sz="3150">
                <a:latin typeface="黑体" panose="02010609060101010101" charset="-122"/>
                <a:ea typeface="黑体" panose="02010609060101010101" charset="-122"/>
                <a:cs typeface="黑体" panose="02010609060101010101" charset="-122"/>
                <a:sym typeface="+mn-ea"/>
              </a:rPr>
              <a:t>。</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sp>
        <p:nvSpPr>
          <p:cNvPr id="16" name="文本框 15"/>
          <p:cNvSpPr txBox="1"/>
          <p:nvPr/>
        </p:nvSpPr>
        <p:spPr>
          <a:xfrm>
            <a:off x="2230569" y="1782346"/>
            <a:ext cx="7344363" cy="1303020"/>
          </a:xfrm>
          <a:prstGeom prst="rect">
            <a:avLst/>
          </a:prstGeom>
          <a:noFill/>
        </p:spPr>
        <p:txBody>
          <a:bodyPr wrap="square" rtlCol="0">
            <a:spAutoFit/>
          </a:bodyPr>
          <a:lstStyle/>
          <a:p>
            <a:pPr algn="just">
              <a:lnSpc>
                <a:spcPct val="125000"/>
              </a:lnSpc>
              <a:spcBef>
                <a:spcPts val="0"/>
              </a:spcBef>
              <a:spcAft>
                <a:spcPts val="0"/>
              </a:spcAft>
            </a:pPr>
            <a:r>
              <a:rPr lang="zh-CN" altLang="en-US" sz="3150">
                <a:solidFill>
                  <a:srgbClr val="C00000"/>
                </a:solidFill>
                <a:latin typeface="黑体" panose="02010609060101010101" charset="-122"/>
                <a:ea typeface="黑体" panose="02010609060101010101" charset="-122"/>
                <a:cs typeface="黑体" panose="02010609060101010101" charset="-122"/>
                <a:sym typeface="+mn-ea"/>
              </a:rPr>
              <a:t>约公元前</a:t>
            </a:r>
            <a:r>
              <a:rPr lang="en-US" altLang="zh-CN" sz="3150">
                <a:solidFill>
                  <a:srgbClr val="C00000"/>
                </a:solidFill>
                <a:latin typeface="黑体" panose="02010609060101010101" charset="-122"/>
                <a:ea typeface="黑体" panose="02010609060101010101" charset="-122"/>
                <a:cs typeface="黑体" panose="02010609060101010101" charset="-122"/>
                <a:sym typeface="+mn-ea"/>
              </a:rPr>
              <a:t>2070</a:t>
            </a:r>
            <a:r>
              <a:rPr lang="zh-CN" altLang="en-US" sz="3150">
                <a:solidFill>
                  <a:srgbClr val="C00000"/>
                </a:solidFill>
                <a:latin typeface="黑体" panose="02010609060101010101" charset="-122"/>
                <a:ea typeface="黑体" panose="02010609060101010101" charset="-122"/>
                <a:cs typeface="黑体" panose="02010609060101010101" charset="-122"/>
                <a:sym typeface="+mn-ea"/>
              </a:rPr>
              <a:t>年</a:t>
            </a:r>
            <a:r>
              <a:rPr lang="zh-CN" altLang="en-US" sz="3150">
                <a:latin typeface="黑体" panose="02010609060101010101" charset="-122"/>
                <a:ea typeface="黑体" panose="02010609060101010101" charset="-122"/>
                <a:cs typeface="黑体" panose="02010609060101010101" charset="-122"/>
                <a:sym typeface="+mn-ea"/>
              </a:rPr>
              <a:t>，</a:t>
            </a:r>
            <a:r>
              <a:rPr lang="zh-CN" altLang="en-US" sz="3150">
                <a:solidFill>
                  <a:srgbClr val="C00000"/>
                </a:solidFill>
                <a:latin typeface="黑体" panose="02010609060101010101" charset="-122"/>
                <a:ea typeface="黑体" panose="02010609060101010101" charset="-122"/>
                <a:cs typeface="黑体" panose="02010609060101010101" charset="-122"/>
                <a:sym typeface="+mn-ea"/>
              </a:rPr>
              <a:t>禹</a:t>
            </a:r>
            <a:r>
              <a:rPr lang="zh-CN" altLang="en-US" sz="3150">
                <a:latin typeface="黑体" panose="02010609060101010101" charset="-122"/>
                <a:ea typeface="黑体" panose="02010609060101010101" charset="-122"/>
                <a:cs typeface="黑体" panose="02010609060101010101" charset="-122"/>
                <a:sym typeface="+mn-ea"/>
              </a:rPr>
              <a:t>建立了我国最早的</a:t>
            </a:r>
            <a:r>
              <a:rPr lang="zh-CN" altLang="en-US" sz="3150">
                <a:solidFill>
                  <a:srgbClr val="C00000"/>
                </a:solidFill>
                <a:latin typeface="黑体" panose="02010609060101010101" charset="-122"/>
                <a:ea typeface="黑体" panose="02010609060101010101" charset="-122"/>
                <a:cs typeface="黑体" panose="02010609060101010101" charset="-122"/>
                <a:sym typeface="+mn-ea"/>
              </a:rPr>
              <a:t>奴隶制国家</a:t>
            </a:r>
            <a:r>
              <a:rPr lang="zh-CN" altLang="en-US" sz="3150">
                <a:latin typeface="黑体" panose="02010609060101010101" charset="-122"/>
                <a:ea typeface="黑体" panose="02010609060101010101" charset="-122"/>
                <a:cs typeface="黑体" panose="02010609060101010101" charset="-122"/>
                <a:sym typeface="+mn-ea"/>
              </a:rPr>
              <a:t>。</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1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ppt_y</p:attrName>
                                        </p:attrNameLst>
                                      </p:cBhvr>
                                      <p:tavLst>
                                        <p:tav tm="0">
                                          <p:val>
                                            <p:strVal val="#ppt_y+#ppt_h*1.125000"/>
                                          </p:val>
                                        </p:tav>
                                        <p:tav tm="100000">
                                          <p:val>
                                            <p:strVal val="#ppt_y"/>
                                          </p:val>
                                        </p:tav>
                                      </p:tavLst>
                                    </p:anim>
                                    <p:animEffect transition="in" filter="wipe(up)">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8" grpId="0"/>
      <p:bldP spid="18" grpId="1"/>
      <p:bldP spid="15" grpId="0"/>
      <p:bldP spid="15" grpId="1"/>
      <p:bldP spid="16" grpId="0"/>
      <p:bldP spid="1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893" y="304140"/>
            <a:ext cx="12823055" cy="657225"/>
          </a:xfrm>
          <a:prstGeom prst="rect">
            <a:avLst/>
          </a:prstGeom>
          <a:noFill/>
        </p:spPr>
        <p:txBody>
          <a:bodyPr wrap="square" rtlCol="0">
            <a:spAutoFit/>
          </a:bodyPr>
          <a:lstStyle/>
          <a:p>
            <a:pPr algn="l"/>
            <a:r>
              <a:rPr lang="zh-CN" altLang="en-US" sz="3675" b="1" dirty="0" smtClean="0">
                <a:solidFill>
                  <a:srgbClr val="DFBE76"/>
                </a:solidFill>
                <a:latin typeface="微软雅黑" panose="020B0503020204020204" pitchFamily="34" charset="-122"/>
                <a:ea typeface="微软雅黑" panose="020B0503020204020204" pitchFamily="34" charset="-122"/>
              </a:rPr>
              <a:t>二、奴隶社会：夏商西周的更替</a:t>
            </a:r>
          </a:p>
        </p:txBody>
      </p:sp>
      <p:sp>
        <p:nvSpPr>
          <p:cNvPr id="2" name="文本框 1"/>
          <p:cNvSpPr txBox="1"/>
          <p:nvPr/>
        </p:nvSpPr>
        <p:spPr>
          <a:xfrm>
            <a:off x="409893" y="1059075"/>
            <a:ext cx="9334191"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1.</a:t>
            </a:r>
            <a:r>
              <a:rPr lang="zh-CN" altLang="en-US" sz="3150" b="1">
                <a:solidFill>
                  <a:schemeClr val="tx1"/>
                </a:solidFill>
                <a:latin typeface="黑体" panose="02010609060101010101" charset="-122"/>
                <a:ea typeface="黑体" panose="02010609060101010101" charset="-122"/>
                <a:cs typeface="黑体" panose="02010609060101010101" charset="-122"/>
              </a:rPr>
              <a:t>夏朝</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409893" y="1735683"/>
            <a:ext cx="9334191" cy="697230"/>
          </a:xfrm>
          <a:prstGeom prst="rect">
            <a:avLst/>
          </a:prstGeom>
          <a:noFill/>
        </p:spPr>
        <p:txBody>
          <a:bodyPr wrap="square" rtlCol="0">
            <a:spAutoFit/>
          </a:bodyPr>
          <a:lstStyle/>
          <a:p>
            <a:pPr algn="just">
              <a:lnSpc>
                <a:spcPct val="125000"/>
              </a:lnSpc>
              <a:spcBef>
                <a:spcPts val="0"/>
              </a:spcBef>
              <a:spcAft>
                <a:spcPts val="0"/>
              </a:spcAft>
            </a:pPr>
            <a:r>
              <a:rPr lang="en-US" sz="3150">
                <a:solidFill>
                  <a:schemeClr val="tx1"/>
                </a:solidFill>
                <a:latin typeface="黑体" panose="02010609060101010101" charset="-122"/>
                <a:ea typeface="黑体" panose="02010609060101010101" charset="-122"/>
                <a:cs typeface="黑体" panose="02010609060101010101" charset="-122"/>
              </a:rPr>
              <a:t>(3)</a:t>
            </a:r>
            <a:r>
              <a:rPr lang="zh-CN" sz="3150">
                <a:solidFill>
                  <a:schemeClr val="tx1"/>
                </a:solidFill>
                <a:latin typeface="黑体" panose="02010609060101010101" charset="-122"/>
                <a:ea typeface="黑体" panose="02010609060101010101" charset="-122"/>
                <a:cs typeface="黑体" panose="02010609060101010101" charset="-122"/>
              </a:rPr>
              <a:t>文化遗存：</a:t>
            </a:r>
            <a:r>
              <a:rPr lang="zh-CN" sz="3150">
                <a:solidFill>
                  <a:srgbClr val="C00000"/>
                </a:solidFill>
                <a:latin typeface="黑体" panose="02010609060101010101" charset="-122"/>
                <a:ea typeface="黑体" panose="02010609060101010101" charset="-122"/>
                <a:cs typeface="黑体" panose="02010609060101010101" charset="-122"/>
              </a:rPr>
              <a:t>二里头遗址</a:t>
            </a:r>
            <a:r>
              <a:rPr lang="zh-CN" sz="3150">
                <a:solidFill>
                  <a:srgbClr val="0070C0"/>
                </a:solidFill>
                <a:latin typeface="黑体" panose="02010609060101010101" charset="-122"/>
                <a:ea typeface="黑体" panose="02010609060101010101" charset="-122"/>
                <a:cs typeface="黑体" panose="02010609060101010101" charset="-122"/>
              </a:rPr>
              <a:t>很有可能</a:t>
            </a:r>
            <a:r>
              <a:rPr lang="zh-CN" sz="3150">
                <a:solidFill>
                  <a:schemeClr val="tx1"/>
                </a:solidFill>
                <a:latin typeface="黑体" panose="02010609060101010101" charset="-122"/>
                <a:ea typeface="黑体" panose="02010609060101010101" charset="-122"/>
                <a:cs typeface="黑体" panose="02010609060101010101" charset="-122"/>
              </a:rPr>
              <a:t>是夏文化遗址。</a:t>
            </a:r>
          </a:p>
        </p:txBody>
      </p:sp>
      <p:grpSp>
        <p:nvGrpSpPr>
          <p:cNvPr id="6" name="组合 5"/>
          <p:cNvGrpSpPr/>
          <p:nvPr/>
        </p:nvGrpSpPr>
        <p:grpSpPr>
          <a:xfrm>
            <a:off x="409893" y="2461453"/>
            <a:ext cx="15226180" cy="824929"/>
            <a:chOff x="11729" y="8742"/>
            <a:chExt cx="18273" cy="990"/>
          </a:xfrm>
        </p:grpSpPr>
        <p:sp>
          <p:nvSpPr>
            <p:cNvPr id="7" name="文本框 6"/>
            <p:cNvSpPr txBox="1"/>
            <p:nvPr/>
          </p:nvSpPr>
          <p:spPr>
            <a:xfrm>
              <a:off x="11729" y="8742"/>
              <a:ext cx="18273" cy="982"/>
            </a:xfrm>
            <a:prstGeom prst="rect">
              <a:avLst/>
            </a:prstGeom>
            <a:noFill/>
          </p:spPr>
          <p:txBody>
            <a:bodyPr wrap="square" rtlCol="0">
              <a:spAutoFit/>
            </a:bodyPr>
            <a:lstStyle/>
            <a:p>
              <a:pPr algn="just">
                <a:lnSpc>
                  <a:spcPct val="150000"/>
                </a:lnSpc>
                <a:spcBef>
                  <a:spcPts val="0"/>
                </a:spcBef>
                <a:spcAft>
                  <a:spcPts val="0"/>
                </a:spcAft>
              </a:pPr>
              <a:r>
                <a:rPr lang="en-US" altLang="zh-CN" sz="3150">
                  <a:solidFill>
                    <a:schemeClr val="tx1"/>
                  </a:solidFill>
                  <a:latin typeface="黑体" panose="02010609060101010101" charset="-122"/>
                  <a:ea typeface="黑体" panose="02010609060101010101" charset="-122"/>
                </a:rPr>
                <a:t>    </a:t>
              </a:r>
              <a:r>
                <a:rPr lang="zh-CN" altLang="en-US" sz="3150">
                  <a:solidFill>
                    <a:schemeClr val="tx1"/>
                  </a:solidFill>
                  <a:latin typeface="黑体" panose="02010609060101010101" charset="-122"/>
                  <a:ea typeface="黑体" panose="02010609060101010101" charset="-122"/>
                </a:rPr>
                <a:t>关于夏朝是否真实存在，学术界仍然存在争论。</a:t>
              </a:r>
            </a:p>
          </p:txBody>
        </p:sp>
        <p:pic>
          <p:nvPicPr>
            <p:cNvPr id="8" name="图片 7" descr="19966149"/>
            <p:cNvPicPr>
              <a:picLocks noChangeAspect="1"/>
            </p:cNvPicPr>
            <p:nvPr/>
          </p:nvPicPr>
          <p:blipFill>
            <a:blip r:embed="rId2"/>
            <a:stretch>
              <a:fillRect/>
            </a:stretch>
          </p:blipFill>
          <p:spPr>
            <a:xfrm>
              <a:off x="11820" y="8836"/>
              <a:ext cx="896" cy="896"/>
            </a:xfrm>
            <a:prstGeom prst="rect">
              <a:avLst/>
            </a:prstGeom>
          </p:spPr>
        </p:pic>
      </p:grpSp>
      <p:pic>
        <p:nvPicPr>
          <p:cNvPr id="17" name="图片 16"/>
          <p:cNvPicPr>
            <a:picLocks noChangeAspect="1"/>
          </p:cNvPicPr>
          <p:nvPr/>
        </p:nvPicPr>
        <p:blipFill>
          <a:blip r:embed="rId3">
            <a:clrChange>
              <a:clrFrom>
                <a:srgbClr val="FEFEFE">
                  <a:alpha val="100000"/>
                </a:srgbClr>
              </a:clrFrom>
              <a:clrTo>
                <a:srgbClr val="FEFEFE">
                  <a:alpha val="100000"/>
                  <a:alpha val="0"/>
                </a:srgbClr>
              </a:clrTo>
            </a:clrChange>
          </a:blip>
          <a:srcRect l="11181" t="9253" r="13835" b="12942"/>
          <a:stretch>
            <a:fillRect/>
          </a:stretch>
        </p:blipFill>
        <p:spPr>
          <a:xfrm>
            <a:off x="12881312" y="2528947"/>
            <a:ext cx="2874751" cy="2602274"/>
          </a:xfrm>
          <a:prstGeom prst="rect">
            <a:avLst/>
          </a:prstGeom>
        </p:spPr>
      </p:pic>
      <p:sp>
        <p:nvSpPr>
          <p:cNvPr id="24" name="椭圆 23"/>
          <p:cNvSpPr/>
          <p:nvPr/>
        </p:nvSpPr>
        <p:spPr>
          <a:xfrm>
            <a:off x="13663744" y="4576270"/>
            <a:ext cx="764934" cy="478292"/>
          </a:xfrm>
          <a:prstGeom prst="ellipse">
            <a:avLst/>
          </a:prstGeom>
          <a:noFill/>
          <a:ln w="19050">
            <a:solidFill>
              <a:srgbClr val="C0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grpSp>
        <p:nvGrpSpPr>
          <p:cNvPr id="33" name="组合 32"/>
          <p:cNvGrpSpPr/>
          <p:nvPr/>
        </p:nvGrpSpPr>
        <p:grpSpPr>
          <a:xfrm>
            <a:off x="567380" y="3499697"/>
            <a:ext cx="11802310" cy="5282875"/>
            <a:chOff x="560" y="4200"/>
            <a:chExt cx="14164" cy="6340"/>
          </a:xfrm>
        </p:grpSpPr>
        <p:grpSp>
          <p:nvGrpSpPr>
            <p:cNvPr id="23" name="组合 22"/>
            <p:cNvGrpSpPr/>
            <p:nvPr/>
          </p:nvGrpSpPr>
          <p:grpSpPr>
            <a:xfrm>
              <a:off x="560" y="4200"/>
              <a:ext cx="14164" cy="5672"/>
              <a:chOff x="560" y="4200"/>
              <a:chExt cx="14164" cy="5672"/>
            </a:xfrm>
          </p:grpSpPr>
          <p:pic>
            <p:nvPicPr>
              <p:cNvPr id="21" name="图片 20"/>
              <p:cNvPicPr>
                <a:picLocks noChangeAspect="1"/>
              </p:cNvPicPr>
              <p:nvPr/>
            </p:nvPicPr>
            <p:blipFill>
              <a:blip r:embed="rId4"/>
              <a:srcRect/>
              <a:stretch>
                <a:fillRect/>
              </a:stretch>
            </p:blipFill>
            <p:spPr>
              <a:xfrm>
                <a:off x="2628" y="4200"/>
                <a:ext cx="12097" cy="5672"/>
              </a:xfrm>
              <a:prstGeom prst="rect">
                <a:avLst/>
              </a:prstGeom>
            </p:spPr>
          </p:pic>
          <p:pic>
            <p:nvPicPr>
              <p:cNvPr id="19" name="图片 18"/>
              <p:cNvPicPr>
                <a:picLocks noChangeAspect="1"/>
              </p:cNvPicPr>
              <p:nvPr/>
            </p:nvPicPr>
            <p:blipFill>
              <a:blip r:embed="rId5"/>
              <a:srcRect/>
              <a:stretch>
                <a:fillRect/>
              </a:stretch>
            </p:blipFill>
            <p:spPr>
              <a:xfrm>
                <a:off x="560" y="7508"/>
                <a:ext cx="1796" cy="1796"/>
              </a:xfrm>
              <a:prstGeom prst="ellipse">
                <a:avLst/>
              </a:prstGeom>
              <a:ln>
                <a:solidFill>
                  <a:schemeClr val="tx1"/>
                </a:solidFill>
              </a:ln>
            </p:spPr>
          </p:pic>
          <p:pic>
            <p:nvPicPr>
              <p:cNvPr id="22" name="图片 21"/>
              <p:cNvPicPr>
                <a:picLocks noChangeAspect="1"/>
              </p:cNvPicPr>
              <p:nvPr/>
            </p:nvPicPr>
            <p:blipFill>
              <a:blip r:embed="rId6"/>
              <a:srcRect/>
              <a:stretch>
                <a:fillRect/>
              </a:stretch>
            </p:blipFill>
            <p:spPr>
              <a:xfrm>
                <a:off x="560" y="4361"/>
                <a:ext cx="1797" cy="1797"/>
              </a:xfrm>
              <a:prstGeom prst="ellipse">
                <a:avLst/>
              </a:prstGeom>
              <a:ln>
                <a:solidFill>
                  <a:schemeClr val="tx1"/>
                </a:solidFill>
              </a:ln>
            </p:spPr>
          </p:pic>
        </p:grpSp>
        <p:sp>
          <p:nvSpPr>
            <p:cNvPr id="32" name="文本框 31"/>
            <p:cNvSpPr txBox="1"/>
            <p:nvPr/>
          </p:nvSpPr>
          <p:spPr>
            <a:xfrm>
              <a:off x="10437" y="9872"/>
              <a:ext cx="4228" cy="668"/>
            </a:xfrm>
            <a:prstGeom prst="rect">
              <a:avLst/>
            </a:prstGeom>
            <a:noFill/>
          </p:spPr>
          <p:txBody>
            <a:bodyPr wrap="none" rtlCol="0">
              <a:spAutoFit/>
            </a:bodyPr>
            <a:lstStyle/>
            <a:p>
              <a:pPr algn="l">
                <a:lnSpc>
                  <a:spcPct val="115000"/>
                </a:lnSpc>
                <a:spcBef>
                  <a:spcPts val="0"/>
                </a:spcBef>
                <a:spcAft>
                  <a:spcPts val="0"/>
                </a:spcAft>
              </a:pPr>
              <a:r>
                <a:rPr lang="en-US" altLang="zh-CN" sz="2625">
                  <a:latin typeface="+mn-ea"/>
                  <a:cs typeface="+mn-ea"/>
                  <a:sym typeface="+mn-ea"/>
                </a:rPr>
                <a:t>——</a:t>
              </a:r>
              <a:r>
                <a:rPr lang="zh-CN" altLang="en-US" sz="2625">
                  <a:latin typeface="+mn-ea"/>
                  <a:cs typeface="+mn-ea"/>
                  <a:sym typeface="+mn-ea"/>
                </a:rPr>
                <a:t>依据学者观点制作</a:t>
              </a:r>
            </a:p>
          </p:txBody>
        </p:sp>
      </p:grpSp>
      <p:grpSp>
        <p:nvGrpSpPr>
          <p:cNvPr id="35" name="组合 34"/>
          <p:cNvGrpSpPr/>
          <p:nvPr/>
        </p:nvGrpSpPr>
        <p:grpSpPr>
          <a:xfrm>
            <a:off x="10793160" y="5372034"/>
            <a:ext cx="4962903" cy="3441368"/>
            <a:chOff x="12832" y="6447"/>
            <a:chExt cx="5956" cy="4130"/>
          </a:xfrm>
        </p:grpSpPr>
        <p:pic>
          <p:nvPicPr>
            <p:cNvPr id="4" name="图片 3" descr="C:/Users/ADMINI~1/AppData/Local/Temp/kaimatting/20200720144835/output_aiMatting_20200720145008.pngoutput_aiMatting_20200720145008"/>
            <p:cNvPicPr>
              <a:picLocks noChangeAspect="1"/>
            </p:cNvPicPr>
            <p:nvPr/>
          </p:nvPicPr>
          <p:blipFill>
            <a:blip r:embed="rId7"/>
            <a:stretch>
              <a:fillRect/>
            </a:stretch>
          </p:blipFill>
          <p:spPr>
            <a:xfrm>
              <a:off x="12832" y="6447"/>
              <a:ext cx="5956" cy="3063"/>
            </a:xfrm>
            <a:prstGeom prst="rect">
              <a:avLst/>
            </a:prstGeom>
          </p:spPr>
        </p:pic>
        <p:sp>
          <p:nvSpPr>
            <p:cNvPr id="34" name="文本框 33"/>
            <p:cNvSpPr txBox="1"/>
            <p:nvPr/>
          </p:nvSpPr>
          <p:spPr>
            <a:xfrm>
              <a:off x="14967" y="9496"/>
              <a:ext cx="3821" cy="1081"/>
            </a:xfrm>
            <a:prstGeom prst="rect">
              <a:avLst/>
            </a:prstGeom>
            <a:noFill/>
          </p:spPr>
          <p:txBody>
            <a:bodyPr wrap="square" rtlCol="0">
              <a:spAutoFit/>
            </a:bodyPr>
            <a:lstStyle/>
            <a:p>
              <a:pPr algn="just"/>
              <a:r>
                <a:rPr lang="zh-CN" altLang="en-US" sz="2625">
                  <a:latin typeface="方正启体_GBK" panose="02000000000000000000" charset="-122"/>
                  <a:ea typeface="方正启体_GBK" panose="02000000000000000000" charset="-122"/>
                </a:rPr>
                <a:t>◎二里头早期宫殿复原想象图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p:tgtEl>
                                          <p:spTgt spid="17"/>
                                        </p:tgtEl>
                                        <p:attrNameLst>
                                          <p:attrName>ppt_y</p:attrName>
                                        </p:attrNameLst>
                                      </p:cBhvr>
                                      <p:tavLst>
                                        <p:tav tm="0">
                                          <p:val>
                                            <p:strVal val="#ppt_y+#ppt_h*1.125000"/>
                                          </p:val>
                                        </p:tav>
                                        <p:tav tm="100000">
                                          <p:val>
                                            <p:strVal val="#ppt_y"/>
                                          </p:val>
                                        </p:tav>
                                      </p:tavLst>
                                    </p:anim>
                                    <p:animEffect transition="in" filter="wipe(up)">
                                      <p:cBhvr>
                                        <p:cTn id="16" dur="500"/>
                                        <p:tgtEl>
                                          <p:spTgt spid="17"/>
                                        </p:tgtEl>
                                      </p:cBhvr>
                                    </p:animEffect>
                                  </p:childTnLst>
                                </p:cTn>
                              </p:par>
                              <p:par>
                                <p:cTn id="17" presetID="9"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dissolv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p:tgtEl>
                                          <p:spTgt spid="24"/>
                                        </p:tgtEl>
                                        <p:attrNameLst>
                                          <p:attrName>ppt_y</p:attrName>
                                        </p:attrNameLst>
                                      </p:cBhvr>
                                      <p:tavLst>
                                        <p:tav tm="0">
                                          <p:val>
                                            <p:strVal val="#ppt_y+#ppt_h*1.125000"/>
                                          </p:val>
                                        </p:tav>
                                        <p:tav tm="100000">
                                          <p:val>
                                            <p:strVal val="#ppt_y"/>
                                          </p:val>
                                        </p:tav>
                                      </p:tavLst>
                                    </p:anim>
                                    <p:animEffect transition="in" filter="wipe(up)">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893" y="304140"/>
            <a:ext cx="12823055" cy="657225"/>
          </a:xfrm>
          <a:prstGeom prst="rect">
            <a:avLst/>
          </a:prstGeom>
          <a:noFill/>
        </p:spPr>
        <p:txBody>
          <a:bodyPr wrap="square" rtlCol="0">
            <a:spAutoFit/>
          </a:bodyPr>
          <a:lstStyle/>
          <a:p>
            <a:pPr algn="l"/>
            <a:r>
              <a:rPr lang="zh-CN" altLang="en-US" sz="3675" b="1" dirty="0" smtClean="0">
                <a:solidFill>
                  <a:srgbClr val="DFBE76"/>
                </a:solidFill>
                <a:latin typeface="微软雅黑" panose="020B0503020204020204" pitchFamily="34" charset="-122"/>
                <a:ea typeface="微软雅黑" panose="020B0503020204020204" pitchFamily="34" charset="-122"/>
              </a:rPr>
              <a:t>二、奴隶社会：夏商西周的更替</a:t>
            </a:r>
          </a:p>
        </p:txBody>
      </p:sp>
      <p:sp>
        <p:nvSpPr>
          <p:cNvPr id="2" name="文本框 1"/>
          <p:cNvSpPr txBox="1"/>
          <p:nvPr/>
        </p:nvSpPr>
        <p:spPr>
          <a:xfrm>
            <a:off x="409893" y="1059075"/>
            <a:ext cx="9334191"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2.</a:t>
            </a:r>
            <a:r>
              <a:rPr lang="zh-CN" altLang="en-US" sz="3150" b="1">
                <a:solidFill>
                  <a:schemeClr val="tx1"/>
                </a:solidFill>
                <a:latin typeface="黑体" panose="02010609060101010101" charset="-122"/>
                <a:ea typeface="黑体" panose="02010609060101010101" charset="-122"/>
                <a:cs typeface="黑体" panose="02010609060101010101" charset="-122"/>
              </a:rPr>
              <a:t>商朝</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409893" y="1735683"/>
            <a:ext cx="14747888" cy="697230"/>
          </a:xfrm>
          <a:prstGeom prst="rect">
            <a:avLst/>
          </a:prstGeom>
          <a:noFill/>
        </p:spPr>
        <p:txBody>
          <a:bodyPr wrap="square" rtlCol="0">
            <a:spAutoFit/>
          </a:bodyPr>
          <a:lstStyle/>
          <a:p>
            <a:pPr algn="just">
              <a:lnSpc>
                <a:spcPct val="125000"/>
              </a:lnSpc>
              <a:spcBef>
                <a:spcPts val="0"/>
              </a:spcBef>
              <a:spcAft>
                <a:spcPts val="0"/>
              </a:spcAft>
            </a:pPr>
            <a:r>
              <a:rPr lang="en-US" sz="3150">
                <a:solidFill>
                  <a:schemeClr val="tx1"/>
                </a:solidFill>
                <a:latin typeface="黑体" panose="02010609060101010101" charset="-122"/>
                <a:ea typeface="黑体" panose="02010609060101010101" charset="-122"/>
                <a:cs typeface="黑体" panose="02010609060101010101" charset="-122"/>
              </a:rPr>
              <a:t>(1)</a:t>
            </a:r>
            <a:r>
              <a:rPr lang="zh-CN" sz="3150">
                <a:solidFill>
                  <a:schemeClr val="tx1"/>
                </a:solidFill>
                <a:latin typeface="黑体" panose="02010609060101010101" charset="-122"/>
                <a:ea typeface="黑体" panose="02010609060101010101" charset="-122"/>
                <a:cs typeface="黑体" panose="02010609060101010101" charset="-122"/>
              </a:rPr>
              <a:t>建立：</a:t>
            </a:r>
          </a:p>
        </p:txBody>
      </p:sp>
      <p:sp>
        <p:nvSpPr>
          <p:cNvPr id="5" name="文本框 4"/>
          <p:cNvSpPr txBox="1"/>
          <p:nvPr/>
        </p:nvSpPr>
        <p:spPr>
          <a:xfrm>
            <a:off x="409893" y="2461453"/>
            <a:ext cx="14747888" cy="697230"/>
          </a:xfrm>
          <a:prstGeom prst="rect">
            <a:avLst/>
          </a:prstGeom>
          <a:noFill/>
        </p:spPr>
        <p:txBody>
          <a:bodyPr wrap="square" rtlCol="0">
            <a:spAutoFit/>
          </a:bodyPr>
          <a:lstStyle/>
          <a:p>
            <a:pPr algn="just">
              <a:lnSpc>
                <a:spcPct val="125000"/>
              </a:lnSpc>
              <a:spcBef>
                <a:spcPts val="0"/>
              </a:spcBef>
              <a:spcAft>
                <a:spcPts val="0"/>
              </a:spcAft>
            </a:pPr>
            <a:r>
              <a:rPr lang="en-US" sz="3150">
                <a:solidFill>
                  <a:schemeClr val="tx1"/>
                </a:solidFill>
                <a:latin typeface="黑体" panose="02010609060101010101" charset="-122"/>
                <a:ea typeface="黑体" panose="02010609060101010101" charset="-122"/>
                <a:cs typeface="黑体" panose="02010609060101010101" charset="-122"/>
              </a:rPr>
              <a:t>(2)</a:t>
            </a:r>
            <a:r>
              <a:rPr lang="zh-CN" sz="3150">
                <a:solidFill>
                  <a:schemeClr val="tx1"/>
                </a:solidFill>
                <a:latin typeface="黑体" panose="02010609060101010101" charset="-122"/>
                <a:ea typeface="黑体" panose="02010609060101010101" charset="-122"/>
                <a:cs typeface="黑体" panose="02010609060101010101" charset="-122"/>
              </a:rPr>
              <a:t>政治：</a:t>
            </a:r>
          </a:p>
        </p:txBody>
      </p:sp>
      <p:pic>
        <p:nvPicPr>
          <p:cNvPr id="9" name="Picture 2" descr="商朝地图"/>
          <p:cNvPicPr>
            <a:picLocks noChangeAspect="1" noChangeArrowheads="1"/>
          </p:cNvPicPr>
          <p:nvPr/>
        </p:nvPicPr>
        <p:blipFill>
          <a:blip r:embed="rId2" cstate="print"/>
          <a:srcRect/>
          <a:stretch>
            <a:fillRect/>
          </a:stretch>
        </p:blipFill>
        <p:spPr bwMode="auto">
          <a:xfrm>
            <a:off x="9498272" y="2529781"/>
            <a:ext cx="5786165" cy="624112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1" name="线形标注 2(带边框和强调线) 10"/>
          <p:cNvSpPr/>
          <p:nvPr/>
        </p:nvSpPr>
        <p:spPr bwMode="auto">
          <a:xfrm flipH="1">
            <a:off x="7200138" y="3809670"/>
            <a:ext cx="1534867" cy="630779"/>
          </a:xfrm>
          <a:prstGeom prst="accentBorderCallout2">
            <a:avLst>
              <a:gd name="adj1" fmla="val 18750"/>
              <a:gd name="adj2" fmla="val -4000"/>
              <a:gd name="adj3" fmla="val 14927"/>
              <a:gd name="adj4" fmla="val -85033"/>
              <a:gd name="adj5" fmla="val 139894"/>
              <a:gd name="adj6" fmla="val -270575"/>
            </a:avLst>
          </a:prstGeom>
          <a:noFill/>
          <a:ln w="22225">
            <a:solidFill>
              <a:schemeClr val="tx1"/>
            </a:solidFill>
            <a:miter lim="800000"/>
          </a:ln>
        </p:spPr>
        <p:txBody>
          <a:bodyPr/>
          <a:lstStyle/>
          <a:p>
            <a:pPr algn="ctr"/>
            <a:r>
              <a:rPr lang="zh-CN" altLang="en-US" sz="3150" dirty="0">
                <a:solidFill>
                  <a:srgbClr val="0000CC"/>
                </a:solidFill>
                <a:latin typeface="方正启体_GBK" panose="02000000000000000000" charset="-122"/>
                <a:ea typeface="方正启体_GBK" panose="02000000000000000000" charset="-122"/>
                <a:cs typeface="方正启体_GBK" panose="02000000000000000000" charset="-122"/>
              </a:rPr>
              <a:t>内  </a:t>
            </a:r>
            <a:r>
              <a:rPr lang="zh-CN" altLang="en-US" sz="3150" dirty="0" smtClean="0">
                <a:solidFill>
                  <a:srgbClr val="0000CC"/>
                </a:solidFill>
                <a:latin typeface="方正启体_GBK" panose="02000000000000000000" charset="-122"/>
                <a:ea typeface="方正启体_GBK" panose="02000000000000000000" charset="-122"/>
                <a:cs typeface="方正启体_GBK" panose="02000000000000000000" charset="-122"/>
              </a:rPr>
              <a:t>服</a:t>
            </a:r>
            <a:endParaRPr lang="zh-CN" altLang="en-US" sz="4725" dirty="0">
              <a:solidFill>
                <a:srgbClr val="0000CC"/>
              </a:solidFill>
              <a:latin typeface="方正启体_GBK" panose="02000000000000000000" charset="-122"/>
              <a:ea typeface="方正启体_GBK" panose="02000000000000000000" charset="-122"/>
              <a:cs typeface="方正启体_GBK" panose="02000000000000000000" charset="-122"/>
            </a:endParaRPr>
          </a:p>
        </p:txBody>
      </p:sp>
      <p:sp>
        <p:nvSpPr>
          <p:cNvPr id="25" name="线形标注 2(带边框和强调线) 24"/>
          <p:cNvSpPr/>
          <p:nvPr/>
        </p:nvSpPr>
        <p:spPr bwMode="auto">
          <a:xfrm flipH="1">
            <a:off x="7200971" y="6432776"/>
            <a:ext cx="1534034" cy="633278"/>
          </a:xfrm>
          <a:prstGeom prst="accentBorderCallout2">
            <a:avLst>
              <a:gd name="adj1" fmla="val 18750"/>
              <a:gd name="adj2" fmla="val -3847"/>
              <a:gd name="adj3" fmla="val 18750"/>
              <a:gd name="adj4" fmla="val -61778"/>
              <a:gd name="adj5" fmla="val -93684"/>
              <a:gd name="adj6" fmla="val -146061"/>
            </a:avLst>
          </a:prstGeom>
          <a:noFill/>
          <a:ln w="22225">
            <a:solidFill>
              <a:schemeClr val="tx1"/>
            </a:solidFill>
            <a:miter lim="800000"/>
          </a:ln>
        </p:spPr>
        <p:txBody>
          <a:bodyPr/>
          <a:lstStyle/>
          <a:p>
            <a:pPr algn="ctr"/>
            <a:r>
              <a:rPr lang="zh-CN" altLang="en-US" sz="3150" dirty="0">
                <a:solidFill>
                  <a:srgbClr val="0000CC"/>
                </a:solidFill>
                <a:latin typeface="方正启体_GBK" panose="02000000000000000000" charset="-122"/>
                <a:ea typeface="方正启体_GBK" panose="02000000000000000000" charset="-122"/>
                <a:cs typeface="方正启体_GBK" panose="02000000000000000000" charset="-122"/>
              </a:rPr>
              <a:t>外  服</a:t>
            </a:r>
          </a:p>
        </p:txBody>
      </p:sp>
      <p:sp>
        <p:nvSpPr>
          <p:cNvPr id="27" name="KSO_Shape"/>
          <p:cNvSpPr/>
          <p:nvPr/>
        </p:nvSpPr>
        <p:spPr>
          <a:xfrm rot="16200000" flipH="1" flipV="1">
            <a:off x="7745924" y="4502110"/>
            <a:ext cx="444128" cy="344137"/>
          </a:xfrm>
          <a:custGeom>
            <a:avLst/>
            <a:gdLst>
              <a:gd name="connsiteX0" fmla="*/ 360040 w 576064"/>
              <a:gd name="connsiteY0" fmla="*/ 0 h 250588"/>
              <a:gd name="connsiteX1" fmla="*/ 576064 w 576064"/>
              <a:gd name="connsiteY1" fmla="*/ 125294 h 250588"/>
              <a:gd name="connsiteX2" fmla="*/ 360040 w 576064"/>
              <a:gd name="connsiteY2" fmla="*/ 250588 h 250588"/>
              <a:gd name="connsiteX3" fmla="*/ 360040 w 576064"/>
              <a:gd name="connsiteY3" fmla="*/ 143294 h 250588"/>
              <a:gd name="connsiteX4" fmla="*/ 0 w 576064"/>
              <a:gd name="connsiteY4" fmla="*/ 143294 h 250588"/>
              <a:gd name="connsiteX5" fmla="*/ 0 w 576064"/>
              <a:gd name="connsiteY5" fmla="*/ 107294 h 250588"/>
              <a:gd name="connsiteX6" fmla="*/ 360040 w 576064"/>
              <a:gd name="connsiteY6" fmla="*/ 107294 h 25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064" h="250588">
                <a:moveTo>
                  <a:pt x="360040" y="0"/>
                </a:moveTo>
                <a:lnTo>
                  <a:pt x="576064" y="125294"/>
                </a:lnTo>
                <a:lnTo>
                  <a:pt x="360040" y="250588"/>
                </a:lnTo>
                <a:lnTo>
                  <a:pt x="360040" y="143294"/>
                </a:lnTo>
                <a:lnTo>
                  <a:pt x="0" y="143294"/>
                </a:lnTo>
                <a:lnTo>
                  <a:pt x="0" y="107294"/>
                </a:lnTo>
                <a:lnTo>
                  <a:pt x="360040" y="1072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z="2360">
              <a:solidFill>
                <a:srgbClr val="FFFFFF"/>
              </a:solidFill>
            </a:endParaRPr>
          </a:p>
        </p:txBody>
      </p:sp>
      <p:sp>
        <p:nvSpPr>
          <p:cNvPr id="28" name="AutoShape 11"/>
          <p:cNvSpPr>
            <a:spLocks noChangeArrowheads="1"/>
          </p:cNvSpPr>
          <p:nvPr/>
        </p:nvSpPr>
        <p:spPr bwMode="auto">
          <a:xfrm>
            <a:off x="6637687" y="4950404"/>
            <a:ext cx="2657270" cy="984915"/>
          </a:xfrm>
          <a:prstGeom prst="roundRect">
            <a:avLst>
              <a:gd name="adj" fmla="val 16667"/>
            </a:avLst>
          </a:prstGeom>
          <a:noFill/>
          <a:ln w="25400" algn="ctr">
            <a:solidFill>
              <a:srgbClr val="00ADDC"/>
            </a:solidFill>
            <a:round/>
          </a:ln>
          <a:effectLst>
            <a:outerShdw dist="38100" dir="2700000" algn="tl" rotWithShape="0">
              <a:srgbClr val="000000">
                <a:alpha val="39999"/>
              </a:srgbClr>
            </a:outerShdw>
          </a:effectLst>
        </p:spPr>
        <p:txBody>
          <a:bodyPr wrap="none" anchor="ctr"/>
          <a:lstStyle/>
          <a:p>
            <a:pPr algn="ctr" eaLnBrk="0" hangingPunct="0">
              <a:defRPr/>
            </a:pPr>
            <a:endParaRPr lang="zh-CN" altLang="zh-CN" sz="2360">
              <a:solidFill>
                <a:schemeClr val="dk1"/>
              </a:solidFill>
              <a:effectLst>
                <a:outerShdw blurRad="50800" dist="38100" dir="2700000" algn="tl" rotWithShape="0">
                  <a:prstClr val="black">
                    <a:alpha val="40000"/>
                  </a:prstClr>
                </a:outerShdw>
              </a:effectLst>
              <a:latin typeface="Verdana" panose="020B0604030504040204" pitchFamily="34" charset="0"/>
              <a:ea typeface="+mn-ea"/>
            </a:endParaRPr>
          </a:p>
        </p:txBody>
      </p:sp>
      <p:sp>
        <p:nvSpPr>
          <p:cNvPr id="12" name="文本框 11"/>
          <p:cNvSpPr txBox="1"/>
          <p:nvPr/>
        </p:nvSpPr>
        <p:spPr>
          <a:xfrm>
            <a:off x="6638520" y="5029564"/>
            <a:ext cx="2657270" cy="900430"/>
          </a:xfrm>
          <a:prstGeom prst="rect">
            <a:avLst/>
          </a:prstGeom>
          <a:noFill/>
        </p:spPr>
        <p:txBody>
          <a:bodyPr wrap="square" rtlCol="0" anchor="t">
            <a:spAutoFit/>
          </a:bodyPr>
          <a:lstStyle/>
          <a:p>
            <a:pPr algn="just">
              <a:lnSpc>
                <a:spcPct val="100000"/>
              </a:lnSpc>
            </a:pPr>
            <a:r>
              <a:rPr lang="zh-CN" altLang="en-US" sz="2625" dirty="0" smtClean="0">
                <a:latin typeface="方正启体_GBK" panose="02000000000000000000" charset="-122"/>
                <a:ea typeface="方正启体_GBK" panose="02000000000000000000" charset="-122"/>
                <a:sym typeface="+mn-ea"/>
              </a:rPr>
              <a:t>商王直接统治的王畿地区</a:t>
            </a:r>
          </a:p>
        </p:txBody>
      </p:sp>
      <p:sp>
        <p:nvSpPr>
          <p:cNvPr id="13" name="KSO_Shape"/>
          <p:cNvSpPr/>
          <p:nvPr/>
        </p:nvSpPr>
        <p:spPr>
          <a:xfrm rot="16200000" flipH="1" flipV="1">
            <a:off x="7745091" y="7141881"/>
            <a:ext cx="444128" cy="344137"/>
          </a:xfrm>
          <a:custGeom>
            <a:avLst/>
            <a:gdLst>
              <a:gd name="connsiteX0" fmla="*/ 360040 w 576064"/>
              <a:gd name="connsiteY0" fmla="*/ 0 h 250588"/>
              <a:gd name="connsiteX1" fmla="*/ 576064 w 576064"/>
              <a:gd name="connsiteY1" fmla="*/ 125294 h 250588"/>
              <a:gd name="connsiteX2" fmla="*/ 360040 w 576064"/>
              <a:gd name="connsiteY2" fmla="*/ 250588 h 250588"/>
              <a:gd name="connsiteX3" fmla="*/ 360040 w 576064"/>
              <a:gd name="connsiteY3" fmla="*/ 143294 h 250588"/>
              <a:gd name="connsiteX4" fmla="*/ 0 w 576064"/>
              <a:gd name="connsiteY4" fmla="*/ 143294 h 250588"/>
              <a:gd name="connsiteX5" fmla="*/ 0 w 576064"/>
              <a:gd name="connsiteY5" fmla="*/ 107294 h 250588"/>
              <a:gd name="connsiteX6" fmla="*/ 360040 w 576064"/>
              <a:gd name="connsiteY6" fmla="*/ 107294 h 25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064" h="250588">
                <a:moveTo>
                  <a:pt x="360040" y="0"/>
                </a:moveTo>
                <a:lnTo>
                  <a:pt x="576064" y="125294"/>
                </a:lnTo>
                <a:lnTo>
                  <a:pt x="360040" y="250588"/>
                </a:lnTo>
                <a:lnTo>
                  <a:pt x="360040" y="143294"/>
                </a:lnTo>
                <a:lnTo>
                  <a:pt x="0" y="143294"/>
                </a:lnTo>
                <a:lnTo>
                  <a:pt x="0" y="107294"/>
                </a:lnTo>
                <a:lnTo>
                  <a:pt x="360040" y="1072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z="2360">
              <a:solidFill>
                <a:srgbClr val="FFFFFF"/>
              </a:solidFill>
            </a:endParaRPr>
          </a:p>
        </p:txBody>
      </p:sp>
      <p:sp>
        <p:nvSpPr>
          <p:cNvPr id="14" name="AutoShape 11"/>
          <p:cNvSpPr>
            <a:spLocks noChangeArrowheads="1"/>
          </p:cNvSpPr>
          <p:nvPr/>
        </p:nvSpPr>
        <p:spPr bwMode="auto">
          <a:xfrm>
            <a:off x="6639353" y="7536013"/>
            <a:ext cx="2657270" cy="927420"/>
          </a:xfrm>
          <a:prstGeom prst="roundRect">
            <a:avLst>
              <a:gd name="adj" fmla="val 16667"/>
            </a:avLst>
          </a:prstGeom>
          <a:noFill/>
          <a:ln w="25400" algn="ctr">
            <a:solidFill>
              <a:srgbClr val="00ADDC"/>
            </a:solidFill>
            <a:round/>
          </a:ln>
          <a:effectLst>
            <a:outerShdw dist="38100" dir="2700000" algn="tl" rotWithShape="0">
              <a:srgbClr val="000000">
                <a:alpha val="39999"/>
              </a:srgbClr>
            </a:outerShdw>
          </a:effectLst>
        </p:spPr>
        <p:txBody>
          <a:bodyPr wrap="none" anchor="ctr"/>
          <a:lstStyle/>
          <a:p>
            <a:pPr algn="ctr" eaLnBrk="0" hangingPunct="0">
              <a:defRPr/>
            </a:pPr>
            <a:endParaRPr lang="zh-CN" altLang="zh-CN" sz="2360">
              <a:solidFill>
                <a:schemeClr val="dk1"/>
              </a:solidFill>
              <a:effectLst>
                <a:outerShdw blurRad="50800" dist="38100" dir="2700000" algn="tl" rotWithShape="0">
                  <a:prstClr val="black">
                    <a:alpha val="40000"/>
                  </a:prstClr>
                </a:outerShdw>
              </a:effectLst>
              <a:latin typeface="Verdana" panose="020B0604030504040204" pitchFamily="34" charset="0"/>
              <a:ea typeface="+mn-ea"/>
            </a:endParaRPr>
          </a:p>
        </p:txBody>
      </p:sp>
      <p:sp>
        <p:nvSpPr>
          <p:cNvPr id="15" name="文本框 14"/>
          <p:cNvSpPr txBox="1"/>
          <p:nvPr/>
        </p:nvSpPr>
        <p:spPr>
          <a:xfrm>
            <a:off x="6651019" y="7559345"/>
            <a:ext cx="2657270" cy="900430"/>
          </a:xfrm>
          <a:prstGeom prst="rect">
            <a:avLst/>
          </a:prstGeom>
          <a:noFill/>
        </p:spPr>
        <p:txBody>
          <a:bodyPr wrap="square" rtlCol="0" anchor="t">
            <a:spAutoFit/>
          </a:bodyPr>
          <a:lstStyle/>
          <a:p>
            <a:pPr algn="just">
              <a:lnSpc>
                <a:spcPct val="100000"/>
              </a:lnSpc>
            </a:pPr>
            <a:r>
              <a:rPr lang="zh-CN" altLang="en-US" sz="2625" dirty="0" smtClean="0">
                <a:latin typeface="方正启体_GBK" panose="02000000000000000000" charset="-122"/>
                <a:ea typeface="方正启体_GBK" panose="02000000000000000000" charset="-122"/>
                <a:sym typeface="+mn-ea"/>
              </a:rPr>
              <a:t>商王间接控制的方国和部落</a:t>
            </a:r>
          </a:p>
        </p:txBody>
      </p:sp>
      <p:sp>
        <p:nvSpPr>
          <p:cNvPr id="18" name="文本框 17"/>
          <p:cNvSpPr txBox="1"/>
          <p:nvPr/>
        </p:nvSpPr>
        <p:spPr>
          <a:xfrm>
            <a:off x="553214" y="3187224"/>
            <a:ext cx="6096972" cy="2515235"/>
          </a:xfrm>
          <a:prstGeom prst="rect">
            <a:avLst/>
          </a:prstGeom>
          <a:noFill/>
        </p:spPr>
        <p:txBody>
          <a:bodyPr wrap="square" rtlCol="0" anchor="t">
            <a:spAutoFit/>
          </a:bodyPr>
          <a:lstStyle/>
          <a:p>
            <a:pPr algn="just">
              <a:lnSpc>
                <a:spcPct val="125000"/>
              </a:lnSpc>
              <a:spcBef>
                <a:spcPts val="0"/>
              </a:spcBef>
              <a:spcAft>
                <a:spcPts val="0"/>
              </a:spcAft>
            </a:pPr>
            <a:r>
              <a:rPr lang="zh-CN" sz="3150">
                <a:latin typeface="黑体" panose="02010609060101010101" charset="-122"/>
                <a:ea typeface="黑体" panose="02010609060101010101" charset="-122"/>
                <a:cs typeface="黑体" panose="02010609060101010101" charset="-122"/>
                <a:sym typeface="+mn-ea"/>
              </a:rPr>
              <a:t>    ①国家机构更加完善，商王是最高统治者，设有尹及各类事务官。</a:t>
            </a:r>
            <a:endParaRPr lang="zh-CN" sz="3150">
              <a:solidFill>
                <a:schemeClr val="tx1"/>
              </a:solidFill>
              <a:latin typeface="黑体" panose="02010609060101010101" charset="-122"/>
              <a:ea typeface="黑体" panose="02010609060101010101" charset="-122"/>
              <a:cs typeface="黑体" panose="02010609060101010101" charset="-122"/>
            </a:endParaRPr>
          </a:p>
          <a:p>
            <a:pPr algn="just">
              <a:lnSpc>
                <a:spcPct val="125000"/>
              </a:lnSpc>
              <a:spcBef>
                <a:spcPts val="0"/>
              </a:spcBef>
              <a:spcAft>
                <a:spcPts val="0"/>
              </a:spcAft>
            </a:pPr>
            <a:r>
              <a:rPr lang="zh-CN" sz="3150">
                <a:latin typeface="黑体" panose="02010609060101010101" charset="-122"/>
                <a:ea typeface="黑体" panose="02010609060101010101" charset="-122"/>
                <a:cs typeface="黑体" panose="02010609060101010101" charset="-122"/>
                <a:sym typeface="+mn-ea"/>
              </a:rPr>
              <a:t>    ②内外服制</a:t>
            </a:r>
            <a:endParaRPr lang="zh-CN" altLang="en-US" sz="3150">
              <a:latin typeface="黑体" panose="02010609060101010101" charset="-122"/>
              <a:ea typeface="黑体" panose="02010609060101010101" charset="-122"/>
              <a:cs typeface="黑体" panose="02010609060101010101" charset="-122"/>
              <a:sym typeface="+mn-ea"/>
            </a:endParaRPr>
          </a:p>
        </p:txBody>
      </p:sp>
      <p:sp>
        <p:nvSpPr>
          <p:cNvPr id="20" name="文本框 19"/>
          <p:cNvSpPr txBox="1"/>
          <p:nvPr/>
        </p:nvSpPr>
        <p:spPr>
          <a:xfrm>
            <a:off x="15284437" y="2459787"/>
            <a:ext cx="757434" cy="4137025"/>
          </a:xfrm>
          <a:prstGeom prst="rect">
            <a:avLst/>
          </a:prstGeom>
          <a:noFill/>
        </p:spPr>
        <p:txBody>
          <a:bodyPr wrap="square" rtlCol="0">
            <a:spAutoFit/>
          </a:bodyPr>
          <a:lstStyle/>
          <a:p>
            <a:pPr algn="just"/>
            <a:r>
              <a:rPr lang="zh-CN" altLang="en-US" sz="2625">
                <a:latin typeface="方正启体_GBK" panose="02000000000000000000" charset="-122"/>
                <a:ea typeface="方正启体_GBK" panose="02000000000000000000" charset="-122"/>
              </a:rPr>
              <a:t>◎商族势力范围示意图</a:t>
            </a:r>
          </a:p>
        </p:txBody>
      </p:sp>
      <p:sp>
        <p:nvSpPr>
          <p:cNvPr id="31" name="文本框 30"/>
          <p:cNvSpPr txBox="1"/>
          <p:nvPr/>
        </p:nvSpPr>
        <p:spPr>
          <a:xfrm>
            <a:off x="553214" y="5920320"/>
            <a:ext cx="5843660" cy="2515235"/>
          </a:xfrm>
          <a:prstGeom prst="rect">
            <a:avLst/>
          </a:prstGeom>
          <a:noFill/>
        </p:spPr>
        <p:txBody>
          <a:bodyPr wrap="square" rtlCol="0" anchor="t">
            <a:spAutoFit/>
          </a:bodyPr>
          <a:lstStyle/>
          <a:p>
            <a:pPr algn="just">
              <a:lnSpc>
                <a:spcPct val="125000"/>
              </a:lnSpc>
              <a:spcBef>
                <a:spcPts val="0"/>
              </a:spcBef>
              <a:spcAft>
                <a:spcPts val="0"/>
              </a:spcAft>
            </a:pPr>
            <a:r>
              <a:rPr lang="en-US" altLang="zh-CN" sz="3150">
                <a:latin typeface="楷体" panose="02010609060101010101" pitchFamily="49" charset="-122"/>
                <a:ea typeface="楷体" panose="02010609060101010101" pitchFamily="49" charset="-122"/>
                <a:cs typeface="楷体" panose="02010609060101010101" pitchFamily="49" charset="-122"/>
              </a:rPr>
              <a:t>    </a:t>
            </a:r>
            <a:r>
              <a:rPr lang="zh-CN" sz="3150">
                <a:latin typeface="楷体" panose="02010609060101010101" pitchFamily="49" charset="-122"/>
                <a:ea typeface="楷体" panose="02010609060101010101" pitchFamily="49" charset="-122"/>
                <a:cs typeface="楷体" panose="02010609060101010101" pitchFamily="49" charset="-122"/>
              </a:rPr>
              <a:t>外服之地只是间接地受商统治，隶属关系并不稳固，往往视商之国力盛衰而定。</a:t>
            </a:r>
          </a:p>
          <a:p>
            <a:pPr algn="r">
              <a:lnSpc>
                <a:spcPct val="125000"/>
              </a:lnSpc>
              <a:spcBef>
                <a:spcPts val="0"/>
              </a:spcBef>
              <a:spcAft>
                <a:spcPts val="0"/>
              </a:spcAft>
            </a:pPr>
            <a:r>
              <a:rPr lang="en-US" altLang="zh-CN" sz="3150">
                <a:latin typeface="宋体" panose="02010600030101010101" pitchFamily="2" charset="-122"/>
                <a:ea typeface="宋体" panose="02010600030101010101" pitchFamily="2" charset="-122"/>
                <a:cs typeface="宋体" panose="02010600030101010101" pitchFamily="2" charset="-122"/>
                <a:sym typeface="+mn-ea"/>
              </a:rPr>
              <a:t>——</a:t>
            </a:r>
            <a:r>
              <a:rPr lang="zh-CN" altLang="en-US" sz="3150">
                <a:latin typeface="宋体" panose="02010600030101010101" pitchFamily="2" charset="-122"/>
                <a:ea typeface="宋体" panose="02010600030101010101" pitchFamily="2" charset="-122"/>
                <a:cs typeface="宋体" panose="02010600030101010101" pitchFamily="2" charset="-122"/>
                <a:sym typeface="+mn-ea"/>
              </a:rPr>
              <a:t>张帆</a:t>
            </a:r>
            <a:r>
              <a:rPr sz="3150">
                <a:latin typeface="宋体" panose="02010600030101010101" pitchFamily="2" charset="-122"/>
                <a:ea typeface="宋体" panose="02010600030101010101" pitchFamily="2" charset="-122"/>
                <a:cs typeface="宋体" panose="02010600030101010101" pitchFamily="2" charset="-122"/>
                <a:sym typeface="+mn-ea"/>
              </a:rPr>
              <a:t>《</a:t>
            </a:r>
            <a:r>
              <a:rPr lang="zh-CN" sz="3150">
                <a:latin typeface="宋体" panose="02010600030101010101" pitchFamily="2" charset="-122"/>
                <a:ea typeface="宋体" panose="02010600030101010101" pitchFamily="2" charset="-122"/>
                <a:cs typeface="宋体" panose="02010600030101010101" pitchFamily="2" charset="-122"/>
                <a:sym typeface="+mn-ea"/>
              </a:rPr>
              <a:t>中国古代简史</a:t>
            </a:r>
            <a:r>
              <a:rPr sz="3150">
                <a:latin typeface="宋体" panose="02010600030101010101" pitchFamily="2" charset="-122"/>
                <a:ea typeface="宋体" panose="02010600030101010101" pitchFamily="2" charset="-122"/>
                <a:cs typeface="宋体" panose="02010600030101010101" pitchFamily="2" charset="-122"/>
                <a:sym typeface="+mn-ea"/>
              </a:rPr>
              <a:t>》</a:t>
            </a:r>
          </a:p>
        </p:txBody>
      </p:sp>
      <p:sp>
        <p:nvSpPr>
          <p:cNvPr id="35" name="文本框 34"/>
          <p:cNvSpPr txBox="1"/>
          <p:nvPr/>
        </p:nvSpPr>
        <p:spPr>
          <a:xfrm>
            <a:off x="2263899" y="1796511"/>
            <a:ext cx="13384530" cy="575945"/>
          </a:xfrm>
          <a:prstGeom prst="rect">
            <a:avLst/>
          </a:prstGeom>
          <a:noFill/>
        </p:spPr>
        <p:txBody>
          <a:bodyPr wrap="none" rtlCol="0">
            <a:spAutoFit/>
          </a:bodyPr>
          <a:lstStyle/>
          <a:p>
            <a:pPr algn="l"/>
            <a:r>
              <a:rPr lang="zh-CN" sz="3150">
                <a:solidFill>
                  <a:srgbClr val="C00000"/>
                </a:solidFill>
                <a:latin typeface="黑体" panose="02010609060101010101" charset="-122"/>
                <a:ea typeface="黑体" panose="02010609060101010101" charset="-122"/>
                <a:cs typeface="黑体" panose="02010609060101010101" charset="-122"/>
                <a:sym typeface="+mn-ea"/>
              </a:rPr>
              <a:t>约公元前1600年</a:t>
            </a:r>
            <a:r>
              <a:rPr lang="zh-CN" sz="3150">
                <a:latin typeface="黑体" panose="02010609060101010101" charset="-122"/>
                <a:ea typeface="黑体" panose="02010609060101010101" charset="-122"/>
                <a:cs typeface="黑体" panose="02010609060101010101" charset="-122"/>
                <a:sym typeface="+mn-ea"/>
              </a:rPr>
              <a:t>，</a:t>
            </a:r>
            <a:r>
              <a:rPr lang="zh-CN" sz="3150">
                <a:solidFill>
                  <a:srgbClr val="C00000"/>
                </a:solidFill>
                <a:latin typeface="黑体" panose="02010609060101010101" charset="-122"/>
                <a:ea typeface="黑体" panose="02010609060101010101" charset="-122"/>
                <a:cs typeface="黑体" panose="02010609060101010101" charset="-122"/>
                <a:sym typeface="+mn-ea"/>
              </a:rPr>
              <a:t>商汤灭夏</a:t>
            </a:r>
            <a:r>
              <a:rPr lang="zh-CN" sz="3150">
                <a:latin typeface="黑体" panose="02010609060101010101" charset="-122"/>
                <a:ea typeface="黑体" panose="02010609060101010101" charset="-122"/>
                <a:cs typeface="黑体" panose="02010609060101010101" charset="-122"/>
                <a:sym typeface="+mn-ea"/>
              </a:rPr>
              <a:t>，建立商朝，多次迁都后定于</a:t>
            </a:r>
            <a:r>
              <a:rPr lang="zh-CN" sz="3150">
                <a:solidFill>
                  <a:srgbClr val="C00000"/>
                </a:solidFill>
                <a:latin typeface="黑体" panose="02010609060101010101" charset="-122"/>
                <a:ea typeface="黑体" panose="02010609060101010101" charset="-122"/>
                <a:cs typeface="黑体" panose="02010609060101010101" charset="-122"/>
                <a:sym typeface="+mn-ea"/>
              </a:rPr>
              <a:t>殷（河南安阳）</a:t>
            </a:r>
            <a:r>
              <a:rPr lang="zh-CN" sz="3150">
                <a:latin typeface="黑体" panose="02010609060101010101" charset="-122"/>
                <a:ea typeface="黑体" panose="02010609060101010101" charset="-122"/>
                <a:cs typeface="黑体" panose="02010609060101010101" charset="-122"/>
                <a:sym typeface="+mn-ea"/>
              </a:rPr>
              <a:t>。</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trips(down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p:tgtEl>
                                          <p:spTgt spid="18"/>
                                        </p:tgtEl>
                                        <p:attrNameLst>
                                          <p:attrName>ppt_y</p:attrName>
                                        </p:attrNameLst>
                                      </p:cBhvr>
                                      <p:tavLst>
                                        <p:tav tm="0">
                                          <p:val>
                                            <p:strVal val="#ppt_y+#ppt_h*1.125000"/>
                                          </p:val>
                                        </p:tav>
                                        <p:tav tm="100000">
                                          <p:val>
                                            <p:strVal val="#ppt_y"/>
                                          </p:val>
                                        </p:tav>
                                      </p:tavLst>
                                    </p:anim>
                                    <p:animEffect transition="in" filter="wipe(up)">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heckerboard(across)">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1+#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ppt_x"/>
                                          </p:val>
                                        </p:tav>
                                        <p:tav tm="100000">
                                          <p:val>
                                            <p:strVal val="#ppt_x"/>
                                          </p:val>
                                        </p:tav>
                                      </p:tavLst>
                                    </p:anim>
                                    <p:anim calcmode="lin" valueType="num">
                                      <p:cBhvr additive="base">
                                        <p:cTn id="43" dur="500" fill="hold"/>
                                        <p:tgtEl>
                                          <p:spTgt spid="2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500" fill="hold"/>
                                        <p:tgtEl>
                                          <p:spTgt spid="28"/>
                                        </p:tgtEl>
                                        <p:attrNameLst>
                                          <p:attrName>ppt_x</p:attrName>
                                        </p:attrNameLst>
                                      </p:cBhvr>
                                      <p:tavLst>
                                        <p:tav tm="0">
                                          <p:val>
                                            <p:strVal val="#ppt_x"/>
                                          </p:val>
                                        </p:tav>
                                        <p:tav tm="100000">
                                          <p:val>
                                            <p:strVal val="#ppt_x"/>
                                          </p:val>
                                        </p:tav>
                                      </p:tavLst>
                                    </p:anim>
                                    <p:anim calcmode="lin" valueType="num">
                                      <p:cBhvr additive="base">
                                        <p:cTn id="47" dur="500" fill="hold"/>
                                        <p:tgtEl>
                                          <p:spTgt spid="2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ppt_x"/>
                                          </p:val>
                                        </p:tav>
                                        <p:tav tm="100000">
                                          <p:val>
                                            <p:strVal val="#ppt_x"/>
                                          </p:val>
                                        </p:tav>
                                      </p:tavLst>
                                    </p:anim>
                                    <p:anim calcmode="lin" valueType="num">
                                      <p:cBhvr additive="base">
                                        <p:cTn id="57" dur="500" fill="hold"/>
                                        <p:tgtEl>
                                          <p:spTgt spid="1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ppt_x"/>
                                          </p:val>
                                        </p:tav>
                                        <p:tav tm="100000">
                                          <p:val>
                                            <p:strVal val="#ppt_x"/>
                                          </p:val>
                                        </p:tav>
                                      </p:tavLst>
                                    </p:anim>
                                    <p:anim calcmode="lin" valueType="num">
                                      <p:cBhvr additive="base">
                                        <p:cTn id="61" dur="500" fill="hold"/>
                                        <p:tgtEl>
                                          <p:spTgt spid="1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ppt_x"/>
                                          </p:val>
                                        </p:tav>
                                        <p:tav tm="100000">
                                          <p:val>
                                            <p:strVal val="#ppt_x"/>
                                          </p:val>
                                        </p:tav>
                                      </p:tavLst>
                                    </p:anim>
                                    <p:anim calcmode="lin" valueType="num">
                                      <p:cBhvr additive="base">
                                        <p:cTn id="6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2" presetClass="entr" presetSubtype="4"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p:tgtEl>
                                          <p:spTgt spid="31"/>
                                        </p:tgtEl>
                                        <p:attrNameLst>
                                          <p:attrName>ppt_y</p:attrName>
                                        </p:attrNameLst>
                                      </p:cBhvr>
                                      <p:tavLst>
                                        <p:tav tm="0">
                                          <p:val>
                                            <p:strVal val="#ppt_y+#ppt_h*1.125000"/>
                                          </p:val>
                                        </p:tav>
                                        <p:tav tm="100000">
                                          <p:val>
                                            <p:strVal val="#ppt_y"/>
                                          </p:val>
                                        </p:tav>
                                      </p:tavLst>
                                    </p:anim>
                                    <p:animEffect transition="in" filter="wipe(up)">
                                      <p:cBhvr>
                                        <p:cTn id="7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1" grpId="0" bldLvl="0" animBg="1"/>
      <p:bldP spid="25" grpId="0" bldLvl="0" animBg="1"/>
      <p:bldP spid="27" grpId="0" bldLvl="0" animBg="1"/>
      <p:bldP spid="28" grpId="0" bldLvl="0" animBg="1"/>
      <p:bldP spid="12" grpId="0"/>
      <p:bldP spid="13" grpId="0" bldLvl="0" animBg="1"/>
      <p:bldP spid="14" grpId="0" bldLvl="0" animBg="1"/>
      <p:bldP spid="15" grpId="0"/>
      <p:bldP spid="18" grpId="0"/>
      <p:bldP spid="18" grpId="1"/>
      <p:bldP spid="20" grpId="0"/>
      <p:bldP spid="20" grpId="1"/>
      <p:bldP spid="31" grpId="0"/>
      <p:bldP spid="31" grpId="1"/>
      <p:bldP spid="35" grpId="0"/>
      <p:bldP spid="3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6186988" cy="89995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893" y="304140"/>
            <a:ext cx="12823055" cy="657225"/>
          </a:xfrm>
          <a:prstGeom prst="rect">
            <a:avLst/>
          </a:prstGeom>
          <a:noFill/>
        </p:spPr>
        <p:txBody>
          <a:bodyPr wrap="square" rtlCol="0">
            <a:spAutoFit/>
          </a:bodyPr>
          <a:lstStyle/>
          <a:p>
            <a:pPr algn="l"/>
            <a:r>
              <a:rPr lang="zh-CN" altLang="en-US" sz="3675" b="1" dirty="0" smtClean="0">
                <a:solidFill>
                  <a:srgbClr val="DFBE76"/>
                </a:solidFill>
                <a:latin typeface="微软雅黑" panose="020B0503020204020204" pitchFamily="34" charset="-122"/>
                <a:ea typeface="微软雅黑" panose="020B0503020204020204" pitchFamily="34" charset="-122"/>
              </a:rPr>
              <a:t>二、奴隶社会：夏商西周的更替</a:t>
            </a:r>
          </a:p>
        </p:txBody>
      </p:sp>
      <p:sp>
        <p:nvSpPr>
          <p:cNvPr id="2" name="文本框 1"/>
          <p:cNvSpPr txBox="1"/>
          <p:nvPr/>
        </p:nvSpPr>
        <p:spPr>
          <a:xfrm>
            <a:off x="409893" y="1059075"/>
            <a:ext cx="9334191"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2.</a:t>
            </a:r>
            <a:r>
              <a:rPr lang="zh-CN" altLang="en-US" sz="3150" b="1">
                <a:solidFill>
                  <a:schemeClr val="tx1"/>
                </a:solidFill>
                <a:latin typeface="黑体" panose="02010609060101010101" charset="-122"/>
                <a:ea typeface="黑体" panose="02010609060101010101" charset="-122"/>
                <a:cs typeface="黑体" panose="02010609060101010101" charset="-122"/>
              </a:rPr>
              <a:t>商朝</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409893" y="1735683"/>
            <a:ext cx="14747888" cy="697230"/>
          </a:xfrm>
          <a:prstGeom prst="rect">
            <a:avLst/>
          </a:prstGeom>
          <a:noFill/>
        </p:spPr>
        <p:txBody>
          <a:bodyPr wrap="square" rtlCol="0">
            <a:spAutoFit/>
          </a:bodyPr>
          <a:lstStyle/>
          <a:p>
            <a:pPr algn="just">
              <a:lnSpc>
                <a:spcPct val="125000"/>
              </a:lnSpc>
              <a:spcBef>
                <a:spcPts val="0"/>
              </a:spcBef>
              <a:spcAft>
                <a:spcPts val="0"/>
              </a:spcAft>
            </a:pPr>
            <a:r>
              <a:rPr lang="en-US" sz="3150">
                <a:solidFill>
                  <a:schemeClr val="tx1"/>
                </a:solidFill>
                <a:latin typeface="黑体" panose="02010609060101010101" charset="-122"/>
                <a:ea typeface="黑体" panose="02010609060101010101" charset="-122"/>
                <a:cs typeface="黑体" panose="02010609060101010101" charset="-122"/>
              </a:rPr>
              <a:t>(3)</a:t>
            </a:r>
            <a:r>
              <a:rPr lang="zh-CN" altLang="en-US" sz="3150">
                <a:solidFill>
                  <a:schemeClr val="tx1"/>
                </a:solidFill>
                <a:latin typeface="黑体" panose="02010609060101010101" charset="-122"/>
                <a:ea typeface="黑体" panose="02010609060101010101" charset="-122"/>
                <a:cs typeface="黑体" panose="02010609060101010101" charset="-122"/>
              </a:rPr>
              <a:t>考古发现：甲骨文、青铜器</a:t>
            </a:r>
          </a:p>
        </p:txBody>
      </p:sp>
      <p:pic>
        <p:nvPicPr>
          <p:cNvPr id="4" name="Picture 3" descr="殷墟出土的刻有卜辞的牛骨"/>
          <p:cNvPicPr>
            <a:picLocks noChangeAspect="1" noChangeArrowheads="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3793767" y="2778926"/>
            <a:ext cx="2367929" cy="29572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图片 5" descr="117749118[1]"/>
          <p:cNvPicPr>
            <a:picLocks noChangeAspect="1"/>
          </p:cNvPicPr>
          <p:nvPr/>
        </p:nvPicPr>
        <p:blipFill>
          <a:blip r:embed="rId3">
            <a:clrChange>
              <a:clrFrom>
                <a:srgbClr val="FEFEFE">
                  <a:alpha val="100000"/>
                </a:srgbClr>
              </a:clrFrom>
              <a:clrTo>
                <a:srgbClr val="FEFEFE">
                  <a:alpha val="100000"/>
                  <a:alpha val="0"/>
                </a:srgbClr>
              </a:clrTo>
            </a:clrChange>
          </a:blip>
          <a:srcRect/>
          <a:stretch>
            <a:fillRect/>
          </a:stretch>
        </p:blipFill>
        <p:spPr>
          <a:xfrm>
            <a:off x="6587691" y="2780592"/>
            <a:ext cx="2634772" cy="2955577"/>
          </a:xfrm>
          <a:prstGeom prst="rect">
            <a:avLst/>
          </a:prstGeom>
        </p:spPr>
      </p:pic>
      <p:pic>
        <p:nvPicPr>
          <p:cNvPr id="7" name="图片 6" descr="2010521114937778[1]"/>
          <p:cNvPicPr>
            <a:picLocks noChangeAspect="1"/>
          </p:cNvPicPr>
          <p:nvPr/>
        </p:nvPicPr>
        <p:blipFill>
          <a:blip r:embed="rId4">
            <a:clrChange>
              <a:clrFrom>
                <a:srgbClr val="000000">
                  <a:alpha val="100000"/>
                </a:srgbClr>
              </a:clrFrom>
              <a:clrTo>
                <a:srgbClr val="000000">
                  <a:alpha val="100000"/>
                  <a:alpha val="0"/>
                </a:srgbClr>
              </a:clrTo>
            </a:clrChange>
          </a:blip>
          <a:srcRect/>
          <a:stretch>
            <a:fillRect/>
          </a:stretch>
        </p:blipFill>
        <p:spPr>
          <a:xfrm>
            <a:off x="1493133" y="2777259"/>
            <a:ext cx="1859739" cy="2957224"/>
          </a:xfrm>
          <a:prstGeom prst="rect">
            <a:avLst/>
          </a:prstGeom>
        </p:spPr>
      </p:pic>
      <p:sp>
        <p:nvSpPr>
          <p:cNvPr id="8" name="文本框 7"/>
          <p:cNvSpPr txBox="1"/>
          <p:nvPr/>
        </p:nvSpPr>
        <p:spPr>
          <a:xfrm>
            <a:off x="1492885" y="5734685"/>
            <a:ext cx="14338935" cy="495935"/>
          </a:xfrm>
          <a:prstGeom prst="rect">
            <a:avLst/>
          </a:prstGeom>
          <a:noFill/>
        </p:spPr>
        <p:txBody>
          <a:bodyPr wrap="square" rtlCol="0">
            <a:spAutoFit/>
          </a:bodyPr>
          <a:lstStyle/>
          <a:p>
            <a:r>
              <a:rPr lang="en-US" altLang="zh-CN" sz="2625">
                <a:latin typeface="方正启体_GBK" panose="02000000000000000000" charset="-122"/>
                <a:ea typeface="方正启体_GBK" panose="02000000000000000000" charset="-122"/>
                <a:cs typeface="方正启体_GBK" panose="02000000000000000000" charset="-122"/>
              </a:rPr>
              <a:t>    </a:t>
            </a:r>
            <a:r>
              <a:rPr lang="zh-CN" altLang="en-US" sz="2625">
                <a:latin typeface="方正启体_GBK" panose="02000000000000000000" charset="-122"/>
                <a:ea typeface="方正启体_GBK" panose="02000000000000000000" charset="-122"/>
                <a:cs typeface="方正启体_GBK" panose="02000000000000000000" charset="-122"/>
              </a:rPr>
              <a:t>龟甲兽骨</a:t>
            </a:r>
            <a:r>
              <a:rPr lang="en-US" altLang="zh-CN" sz="2625">
                <a:latin typeface="方正启体_GBK" panose="02000000000000000000" charset="-122"/>
                <a:ea typeface="方正启体_GBK" panose="02000000000000000000" charset="-122"/>
                <a:cs typeface="方正启体_GBK" panose="02000000000000000000" charset="-122"/>
              </a:rPr>
              <a:t>——</a:t>
            </a:r>
            <a:r>
              <a:rPr lang="zh-CN" altLang="en-US" sz="2625">
                <a:latin typeface="方正启体_GBK" panose="02000000000000000000" charset="-122"/>
                <a:ea typeface="方正启体_GBK" panose="02000000000000000000" charset="-122"/>
                <a:cs typeface="方正启体_GBK" panose="02000000000000000000" charset="-122"/>
              </a:rPr>
              <a:t>甲骨文       </a:t>
            </a:r>
            <a:r>
              <a:rPr lang="en-US" altLang="zh-CN" sz="2625">
                <a:latin typeface="方正启体_GBK" panose="02000000000000000000" charset="-122"/>
                <a:ea typeface="方正启体_GBK" panose="02000000000000000000" charset="-122"/>
                <a:cs typeface="方正启体_GBK" panose="02000000000000000000" charset="-122"/>
              </a:rPr>
              <a:t>“</a:t>
            </a:r>
            <a:r>
              <a:rPr lang="zh-CN" altLang="en-US" sz="2625">
                <a:latin typeface="方正启体_GBK" panose="02000000000000000000" charset="-122"/>
                <a:ea typeface="方正启体_GBK" panose="02000000000000000000" charset="-122"/>
                <a:cs typeface="方正启体_GBK" panose="02000000000000000000" charset="-122"/>
              </a:rPr>
              <a:t>后母戊</a:t>
            </a:r>
            <a:r>
              <a:rPr lang="en-US" altLang="zh-CN" sz="2625">
                <a:latin typeface="方正启体_GBK" panose="02000000000000000000" charset="-122"/>
                <a:ea typeface="方正启体_GBK" panose="02000000000000000000" charset="-122"/>
                <a:cs typeface="方正启体_GBK" panose="02000000000000000000" charset="-122"/>
              </a:rPr>
              <a:t>”</a:t>
            </a:r>
            <a:r>
              <a:rPr lang="zh-CN" altLang="en-US" sz="2625">
                <a:latin typeface="方正启体_GBK" panose="02000000000000000000" charset="-122"/>
                <a:ea typeface="方正启体_GBK" panose="02000000000000000000" charset="-122"/>
                <a:cs typeface="方正启体_GBK" panose="02000000000000000000" charset="-122"/>
              </a:rPr>
              <a:t>青铜方鼎     妇好鸮尊         </a:t>
            </a:r>
            <a:r>
              <a:rPr lang="zh-CN" altLang="en-US" sz="2625">
                <a:latin typeface="方正启体_GBK" panose="02000000000000000000" charset="-122"/>
                <a:ea typeface="方正启体_GBK" panose="02000000000000000000" charset="-122"/>
                <a:cs typeface="方正启体_GBK" panose="02000000000000000000" charset="-122"/>
                <a:sym typeface="+mn-ea"/>
              </a:rPr>
              <a:t>兽型觥</a:t>
            </a:r>
            <a:r>
              <a:rPr lang="zh-CN" altLang="en-US" sz="2625">
                <a:latin typeface="方正启体_GBK" panose="02000000000000000000" charset="-122"/>
                <a:ea typeface="方正启体_GBK" panose="02000000000000000000" charset="-122"/>
                <a:cs typeface="方正启体_GBK" panose="02000000000000000000" charset="-122"/>
              </a:rPr>
              <a:t>              </a:t>
            </a:r>
          </a:p>
        </p:txBody>
      </p:sp>
      <p:pic>
        <p:nvPicPr>
          <p:cNvPr id="16" name="图片 15" descr="C:/Users/ASUS/AppData/Local/Temp/kaimatting_20190806151202/output_20190806151217..pngoutput_20190806151217."/>
          <p:cNvPicPr>
            <a:picLocks noChangeAspect="1"/>
          </p:cNvPicPr>
          <p:nvPr/>
        </p:nvPicPr>
        <p:blipFill>
          <a:blip r:embed="rId5"/>
          <a:stretch>
            <a:fillRect/>
          </a:stretch>
        </p:blipFill>
        <p:spPr>
          <a:xfrm>
            <a:off x="9955732" y="2780592"/>
            <a:ext cx="1500201" cy="2957224"/>
          </a:xfrm>
          <a:prstGeom prst="rect">
            <a:avLst/>
          </a:prstGeom>
        </p:spPr>
      </p:pic>
      <p:pic>
        <p:nvPicPr>
          <p:cNvPr id="17" name="图片 16" descr="1cb192586ea39c872fa764d05da56b2bf7f836eedb550-NS3elf_fw658[1]"/>
          <p:cNvPicPr>
            <a:picLocks noChangeAspect="1"/>
          </p:cNvPicPr>
          <p:nvPr/>
        </p:nvPicPr>
        <p:blipFill>
          <a:blip r:embed="rId6"/>
          <a:srcRect/>
          <a:stretch>
            <a:fillRect/>
          </a:stretch>
        </p:blipFill>
        <p:spPr>
          <a:xfrm>
            <a:off x="12024720" y="2780592"/>
            <a:ext cx="2685316" cy="2957224"/>
          </a:xfrm>
          <a:prstGeom prst="rect">
            <a:avLst/>
          </a:prstGeom>
        </p:spPr>
      </p:pic>
      <p:sp>
        <p:nvSpPr>
          <p:cNvPr id="19" name="文本框 18"/>
          <p:cNvSpPr txBox="1"/>
          <p:nvPr/>
        </p:nvSpPr>
        <p:spPr>
          <a:xfrm>
            <a:off x="587378" y="6534434"/>
            <a:ext cx="15024531" cy="1979930"/>
          </a:xfrm>
          <a:prstGeom prst="rect">
            <a:avLst/>
          </a:prstGeom>
          <a:noFill/>
        </p:spPr>
        <p:txBody>
          <a:bodyPr wrap="square" rtlCol="0" anchor="t">
            <a:spAutoFit/>
          </a:bodyPr>
          <a:lstStyle/>
          <a:p>
            <a:pPr algn="just">
              <a:lnSpc>
                <a:spcPct val="130000"/>
              </a:lnSpc>
              <a:spcBef>
                <a:spcPts val="0"/>
              </a:spcBef>
              <a:spcAft>
                <a:spcPts val="0"/>
              </a:spcAft>
            </a:pPr>
            <a:r>
              <a:rPr lang="en-US" altLang="zh-CN" sz="3150">
                <a:latin typeface="楷体" panose="02010609060101010101" pitchFamily="49" charset="-122"/>
                <a:ea typeface="楷体" panose="02010609060101010101" pitchFamily="49" charset="-122"/>
                <a:cs typeface="楷体" panose="02010609060101010101" pitchFamily="49" charset="-122"/>
              </a:rPr>
              <a:t>    </a:t>
            </a:r>
            <a:r>
              <a:rPr lang="zh-CN" sz="3150">
                <a:latin typeface="楷体" panose="02010609060101010101" pitchFamily="49" charset="-122"/>
                <a:ea typeface="楷体" panose="02010609060101010101" pitchFamily="49" charset="-122"/>
                <a:cs typeface="楷体" panose="02010609060101010101" pitchFamily="49" charset="-122"/>
              </a:rPr>
              <a:t>甲骨文的发现与研究，使商朝历史</a:t>
            </a:r>
            <a:r>
              <a:rPr lang="zh-CN" altLang="en-US" sz="3150">
                <a:latin typeface="楷体" panose="02010609060101010101" pitchFamily="49" charset="-122"/>
                <a:ea typeface="楷体" panose="02010609060101010101" pitchFamily="49" charset="-122"/>
                <a:cs typeface="楷体" panose="02010609060101010101" pitchFamily="49" charset="-122"/>
              </a:rPr>
              <a:t>成为信史，而《史记</a:t>
            </a:r>
            <a:r>
              <a:rPr lang="en-US" altLang="zh-CN" sz="3150">
                <a:latin typeface="楷体" panose="02010609060101010101" pitchFamily="49" charset="-122"/>
                <a:ea typeface="楷体" panose="02010609060101010101" pitchFamily="49" charset="-122"/>
                <a:cs typeface="楷体" panose="02010609060101010101" pitchFamily="49" charset="-122"/>
              </a:rPr>
              <a:t>·</a:t>
            </a:r>
            <a:r>
              <a:rPr lang="zh-CN" altLang="en-US" sz="3150">
                <a:latin typeface="楷体" panose="02010609060101010101" pitchFamily="49" charset="-122"/>
                <a:ea typeface="楷体" panose="02010609060101010101" pitchFamily="49" charset="-122"/>
                <a:cs typeface="楷体" panose="02010609060101010101" pitchFamily="49" charset="-122"/>
              </a:rPr>
              <a:t>殷本纪》在帝王、世次、称号上的一些错误，也因此而得到纠正。</a:t>
            </a:r>
          </a:p>
          <a:p>
            <a:pPr algn="r">
              <a:lnSpc>
                <a:spcPct val="130000"/>
              </a:lnSpc>
              <a:spcBef>
                <a:spcPts val="0"/>
              </a:spcBef>
              <a:spcAft>
                <a:spcPts val="0"/>
              </a:spcAft>
            </a:pPr>
            <a:r>
              <a:rPr lang="en-US" altLang="zh-CN" sz="3150">
                <a:latin typeface="宋体" panose="02010600030101010101" pitchFamily="2" charset="-122"/>
                <a:ea typeface="宋体" panose="02010600030101010101" pitchFamily="2" charset="-122"/>
                <a:cs typeface="宋体" panose="02010600030101010101" pitchFamily="2" charset="-122"/>
              </a:rPr>
              <a:t>——</a:t>
            </a:r>
            <a:r>
              <a:rPr lang="zh-CN" altLang="en-US" sz="3150">
                <a:latin typeface="宋体" panose="02010600030101010101" pitchFamily="2" charset="-122"/>
                <a:ea typeface="宋体" panose="02010600030101010101" pitchFamily="2" charset="-122"/>
                <a:cs typeface="宋体" panose="02010600030101010101" pitchFamily="2" charset="-122"/>
              </a:rPr>
              <a:t>中国国家博物馆编《文物中国史</a:t>
            </a:r>
            <a:r>
              <a:rPr lang="en-US" altLang="zh-CN" sz="3150">
                <a:latin typeface="宋体" panose="02010600030101010101" pitchFamily="2" charset="-122"/>
                <a:ea typeface="宋体" panose="02010600030101010101" pitchFamily="2" charset="-122"/>
                <a:cs typeface="宋体" panose="02010600030101010101" pitchFamily="2" charset="-122"/>
              </a:rPr>
              <a:t>·</a:t>
            </a:r>
            <a:r>
              <a:rPr lang="zh-CN" altLang="en-US" sz="3150">
                <a:latin typeface="宋体" panose="02010600030101010101" pitchFamily="2" charset="-122"/>
                <a:ea typeface="宋体" panose="02010600030101010101" pitchFamily="2" charset="-122"/>
                <a:cs typeface="宋体" panose="02010600030101010101" pitchFamily="2" charset="-122"/>
              </a:rPr>
              <a:t>夏商周时代》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893" y="304140"/>
            <a:ext cx="12823055" cy="657225"/>
          </a:xfrm>
          <a:prstGeom prst="rect">
            <a:avLst/>
          </a:prstGeom>
          <a:noFill/>
        </p:spPr>
        <p:txBody>
          <a:bodyPr wrap="square" rtlCol="0">
            <a:spAutoFit/>
          </a:bodyPr>
          <a:lstStyle/>
          <a:p>
            <a:pPr algn="l"/>
            <a:r>
              <a:rPr lang="zh-CN" altLang="en-US" sz="3675" b="1" dirty="0" smtClean="0">
                <a:solidFill>
                  <a:srgbClr val="DFBE76"/>
                </a:solidFill>
                <a:latin typeface="微软雅黑" panose="020B0503020204020204" pitchFamily="34" charset="-122"/>
                <a:ea typeface="微软雅黑" panose="020B0503020204020204" pitchFamily="34" charset="-122"/>
              </a:rPr>
              <a:t>二、奴隶社会：夏商西周的更替</a:t>
            </a:r>
          </a:p>
        </p:txBody>
      </p:sp>
      <p:sp>
        <p:nvSpPr>
          <p:cNvPr id="2" name="文本框 1"/>
          <p:cNvSpPr txBox="1"/>
          <p:nvPr/>
        </p:nvSpPr>
        <p:spPr>
          <a:xfrm>
            <a:off x="409893" y="1059075"/>
            <a:ext cx="9334191"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3.</a:t>
            </a:r>
            <a:r>
              <a:rPr lang="zh-CN" altLang="en-US" sz="3150" b="1">
                <a:solidFill>
                  <a:schemeClr val="tx1"/>
                </a:solidFill>
                <a:latin typeface="黑体" panose="02010609060101010101" charset="-122"/>
                <a:ea typeface="黑体" panose="02010609060101010101" charset="-122"/>
                <a:cs typeface="黑体" panose="02010609060101010101" charset="-122"/>
              </a:rPr>
              <a:t>西周</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409893" y="1735683"/>
            <a:ext cx="14747888" cy="697230"/>
          </a:xfrm>
          <a:prstGeom prst="rect">
            <a:avLst/>
          </a:prstGeom>
          <a:noFill/>
        </p:spPr>
        <p:txBody>
          <a:bodyPr wrap="square" rtlCol="0">
            <a:spAutoFit/>
          </a:bodyPr>
          <a:lstStyle/>
          <a:p>
            <a:pPr algn="just">
              <a:lnSpc>
                <a:spcPct val="125000"/>
              </a:lnSpc>
              <a:spcBef>
                <a:spcPts val="0"/>
              </a:spcBef>
              <a:spcAft>
                <a:spcPts val="0"/>
              </a:spcAft>
            </a:pPr>
            <a:r>
              <a:rPr lang="en-US" sz="3150">
                <a:solidFill>
                  <a:schemeClr val="tx1"/>
                </a:solidFill>
                <a:latin typeface="黑体" panose="02010609060101010101" charset="-122"/>
                <a:ea typeface="黑体" panose="02010609060101010101" charset="-122"/>
                <a:cs typeface="黑体" panose="02010609060101010101" charset="-122"/>
              </a:rPr>
              <a:t>(1)</a:t>
            </a:r>
            <a:r>
              <a:rPr lang="zh-CN" altLang="en-US" sz="3150">
                <a:solidFill>
                  <a:schemeClr val="tx1"/>
                </a:solidFill>
                <a:latin typeface="黑体" panose="02010609060101010101" charset="-122"/>
                <a:ea typeface="黑体" panose="02010609060101010101" charset="-122"/>
                <a:cs typeface="黑体" panose="02010609060101010101" charset="-122"/>
              </a:rPr>
              <a:t>建立：</a:t>
            </a:r>
            <a:r>
              <a:rPr lang="zh-CN" altLang="en-US" sz="3150">
                <a:solidFill>
                  <a:srgbClr val="C00000"/>
                </a:solidFill>
                <a:latin typeface="黑体" panose="02010609060101010101" charset="-122"/>
                <a:ea typeface="黑体" panose="02010609060101010101" charset="-122"/>
                <a:cs typeface="黑体" panose="02010609060101010101" charset="-122"/>
              </a:rPr>
              <a:t>公元前1046年</a:t>
            </a:r>
            <a:r>
              <a:rPr lang="zh-CN" altLang="en-US" sz="3150">
                <a:solidFill>
                  <a:schemeClr val="tx1"/>
                </a:solidFill>
                <a:latin typeface="黑体" panose="02010609060101010101" charset="-122"/>
                <a:ea typeface="黑体" panose="02010609060101010101" charset="-122"/>
                <a:cs typeface="黑体" panose="02010609060101010101" charset="-122"/>
              </a:rPr>
              <a:t>，</a:t>
            </a:r>
            <a:r>
              <a:rPr lang="zh-CN" altLang="en-US" sz="3150">
                <a:solidFill>
                  <a:srgbClr val="C00000"/>
                </a:solidFill>
                <a:latin typeface="黑体" panose="02010609060101010101" charset="-122"/>
                <a:ea typeface="黑体" panose="02010609060101010101" charset="-122"/>
                <a:cs typeface="黑体" panose="02010609060101010101" charset="-122"/>
              </a:rPr>
              <a:t>武王伐纣</a:t>
            </a:r>
            <a:r>
              <a:rPr lang="zh-CN" altLang="en-US" sz="3150">
                <a:solidFill>
                  <a:schemeClr val="tx1"/>
                </a:solidFill>
                <a:latin typeface="黑体" panose="02010609060101010101" charset="-122"/>
                <a:ea typeface="黑体" panose="02010609060101010101" charset="-122"/>
                <a:cs typeface="黑体" panose="02010609060101010101" charset="-122"/>
              </a:rPr>
              <a:t>，建立周朝，定都</a:t>
            </a:r>
            <a:r>
              <a:rPr lang="zh-CN" altLang="en-US" sz="3150">
                <a:solidFill>
                  <a:srgbClr val="C00000"/>
                </a:solidFill>
                <a:latin typeface="黑体" panose="02010609060101010101" charset="-122"/>
                <a:ea typeface="黑体" panose="02010609060101010101" charset="-122"/>
                <a:cs typeface="黑体" panose="02010609060101010101" charset="-122"/>
              </a:rPr>
              <a:t>镐京（陕西西安）</a:t>
            </a:r>
            <a:r>
              <a:rPr lang="zh-CN" altLang="en-US" sz="3150">
                <a:solidFill>
                  <a:schemeClr val="tx1"/>
                </a:solidFill>
                <a:latin typeface="黑体" panose="02010609060101010101" charset="-122"/>
                <a:ea typeface="黑体" panose="02010609060101010101" charset="-122"/>
                <a:cs typeface="黑体" panose="02010609060101010101" charset="-122"/>
              </a:rPr>
              <a:t>。</a:t>
            </a:r>
          </a:p>
        </p:txBody>
      </p:sp>
      <p:graphicFrame>
        <p:nvGraphicFramePr>
          <p:cNvPr id="13" name="表格 12"/>
          <p:cNvGraphicFramePr/>
          <p:nvPr>
            <p:custDataLst>
              <p:tags r:id="rId1"/>
            </p:custDataLst>
          </p:nvPr>
        </p:nvGraphicFramePr>
        <p:xfrm>
          <a:off x="588211" y="2624773"/>
          <a:ext cx="9952990" cy="6055995"/>
        </p:xfrm>
        <a:graphic>
          <a:graphicData uri="http://schemas.openxmlformats.org/drawingml/2006/table">
            <a:tbl>
              <a:tblPr firstRow="1" bandRow="1">
                <a:tableStyleId>{5C22544A-7EE6-4342-B048-85BDC9FD1C3A}</a:tableStyleId>
              </a:tblPr>
              <a:tblGrid>
                <a:gridCol w="4879340">
                  <a:extLst>
                    <a:ext uri="{9D8B030D-6E8A-4147-A177-3AD203B41FA5}">
                      <a16:colId xmlns:a16="http://schemas.microsoft.com/office/drawing/2014/main" val="20000"/>
                    </a:ext>
                  </a:extLst>
                </a:gridCol>
                <a:gridCol w="2585085">
                  <a:extLst>
                    <a:ext uri="{9D8B030D-6E8A-4147-A177-3AD203B41FA5}">
                      <a16:colId xmlns:a16="http://schemas.microsoft.com/office/drawing/2014/main" val="20001"/>
                    </a:ext>
                  </a:extLst>
                </a:gridCol>
                <a:gridCol w="2488565">
                  <a:extLst>
                    <a:ext uri="{9D8B030D-6E8A-4147-A177-3AD203B41FA5}">
                      <a16:colId xmlns:a16="http://schemas.microsoft.com/office/drawing/2014/main" val="20002"/>
                    </a:ext>
                  </a:extLst>
                </a:gridCol>
              </a:tblGrid>
              <a:tr h="763270">
                <a:tc>
                  <a:txBody>
                    <a:bodyPr/>
                    <a:lstStyle/>
                    <a:p>
                      <a:pPr algn="ctr">
                        <a:buNone/>
                      </a:pPr>
                      <a:r>
                        <a:rPr lang="zh-CN" altLang="en-US" sz="3150" b="0">
                          <a:solidFill>
                            <a:schemeClr val="tx1"/>
                          </a:solidFill>
                          <a:latin typeface="方正启体_GBK" panose="02000000000000000000" charset="-122"/>
                          <a:ea typeface="方正启体_GBK" panose="02000000000000000000" charset="-122"/>
                        </a:rPr>
                        <a:t>利簋</a:t>
                      </a:r>
                    </a:p>
                  </a:txBody>
                  <a:tcPr marL="119989" marR="119989" marT="59994" marB="59994">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lstStyle/>
                    <a:p>
                      <a:pPr algn="ctr">
                        <a:buNone/>
                      </a:pPr>
                      <a:r>
                        <a:rPr lang="zh-CN" altLang="en-US" sz="3150" b="0">
                          <a:solidFill>
                            <a:schemeClr val="tx1"/>
                          </a:solidFill>
                          <a:latin typeface="方正启体_GBK" panose="02000000000000000000" charset="-122"/>
                          <a:ea typeface="方正启体_GBK" panose="02000000000000000000" charset="-122"/>
                        </a:rPr>
                        <a:t>拓片</a:t>
                      </a:r>
                    </a:p>
                  </a:txBody>
                  <a:tcPr marL="119989" marR="119989" marT="59994" marB="59994">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lstStyle/>
                    <a:p>
                      <a:pPr algn="ctr">
                        <a:buNone/>
                      </a:pPr>
                      <a:r>
                        <a:rPr lang="zh-CN" altLang="en-US" sz="3150" b="0">
                          <a:solidFill>
                            <a:schemeClr val="tx1"/>
                          </a:solidFill>
                          <a:latin typeface="方正启体_GBK" panose="02000000000000000000" charset="-122"/>
                          <a:ea typeface="方正启体_GBK" panose="02000000000000000000" charset="-122"/>
                        </a:rPr>
                        <a:t>铭文</a:t>
                      </a:r>
                    </a:p>
                  </a:txBody>
                  <a:tcPr marL="119989" marR="119989" marT="59994" marB="59994">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extLst>
                  <a:ext uri="{0D108BD9-81ED-4DB2-BD59-A6C34878D82A}">
                    <a16:rowId xmlns:a16="http://schemas.microsoft.com/office/drawing/2014/main" val="10000"/>
                  </a:ext>
                </a:extLst>
              </a:tr>
              <a:tr h="5292725">
                <a:tc>
                  <a:txBody>
                    <a:bodyPr/>
                    <a:lstStyle/>
                    <a:p>
                      <a:pPr>
                        <a:buNone/>
                      </a:pPr>
                      <a:endParaRPr lang="zh-CN" altLang="en-US" sz="2625">
                        <a:solidFill>
                          <a:srgbClr val="404040"/>
                        </a:solidFill>
                      </a:endParaRPr>
                    </a:p>
                  </a:txBody>
                  <a:tcPr marL="119989" marR="119989" marT="59994" marB="59994">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lstStyle/>
                    <a:p>
                      <a:pPr>
                        <a:buNone/>
                      </a:pPr>
                      <a:endParaRPr lang="zh-CN" altLang="en-US" sz="2625">
                        <a:solidFill>
                          <a:srgbClr val="404040"/>
                        </a:solidFill>
                      </a:endParaRPr>
                    </a:p>
                  </a:txBody>
                  <a:tcPr marL="119989" marR="119989" marT="59994" marB="59994">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lstStyle/>
                    <a:p>
                      <a:pPr>
                        <a:buNone/>
                      </a:pPr>
                      <a:endParaRPr lang="zh-CN" altLang="en-US" sz="2625">
                        <a:solidFill>
                          <a:srgbClr val="404040"/>
                        </a:solidFill>
                      </a:endParaRPr>
                    </a:p>
                  </a:txBody>
                  <a:tcPr marL="119989" marR="119989" marT="59994" marB="59994">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extLst>
                  <a:ext uri="{0D108BD9-81ED-4DB2-BD59-A6C34878D82A}">
                    <a16:rowId xmlns:a16="http://schemas.microsoft.com/office/drawing/2014/main" val="10001"/>
                  </a:ext>
                </a:extLst>
              </a:tr>
            </a:tbl>
          </a:graphicData>
        </a:graphic>
      </p:graphicFrame>
      <p:pic>
        <p:nvPicPr>
          <p:cNvPr id="5" name="图片 4" descr="C:/Users/ADMINI~1/AppData/Local/Temp/kaimatting/20200818172638/output_aiMatting_20200818173016.pngoutput_aiMatting_20200818173016"/>
          <p:cNvPicPr>
            <a:picLocks noChangeAspect="1"/>
          </p:cNvPicPr>
          <p:nvPr>
            <p:custDataLst>
              <p:tags r:id="rId2"/>
            </p:custDataLst>
          </p:nvPr>
        </p:nvPicPr>
        <p:blipFill>
          <a:blip r:embed="rId4"/>
          <a:stretch>
            <a:fillRect/>
          </a:stretch>
        </p:blipFill>
        <p:spPr>
          <a:xfrm>
            <a:off x="887352" y="3915494"/>
            <a:ext cx="4335458" cy="4144641"/>
          </a:xfrm>
          <a:prstGeom prst="rect">
            <a:avLst/>
          </a:prstGeom>
        </p:spPr>
      </p:pic>
      <p:pic>
        <p:nvPicPr>
          <p:cNvPr id="9" name="图片 8"/>
          <p:cNvPicPr>
            <a:picLocks noChangeAspect="1"/>
          </p:cNvPicPr>
          <p:nvPr/>
        </p:nvPicPr>
        <p:blipFill>
          <a:blip r:embed="rId5"/>
          <a:srcRect l="35303" t="25774" r="29167" b="16213"/>
          <a:stretch>
            <a:fillRect/>
          </a:stretch>
        </p:blipFill>
        <p:spPr>
          <a:xfrm>
            <a:off x="5631941" y="3281382"/>
            <a:ext cx="2285635" cy="5221214"/>
          </a:xfrm>
          <a:prstGeom prst="rect">
            <a:avLst/>
          </a:prstGeom>
        </p:spPr>
      </p:pic>
      <p:sp>
        <p:nvSpPr>
          <p:cNvPr id="11" name="文本框 10"/>
          <p:cNvSpPr txBox="1"/>
          <p:nvPr/>
        </p:nvSpPr>
        <p:spPr>
          <a:xfrm>
            <a:off x="8283325" y="3473032"/>
            <a:ext cx="2121535" cy="5029564"/>
          </a:xfrm>
          <a:prstGeom prst="rect">
            <a:avLst/>
          </a:prstGeom>
          <a:noFill/>
        </p:spPr>
        <p:txBody>
          <a:bodyPr vert="eaVert" wrap="square" rtlCol="0">
            <a:spAutoFit/>
          </a:bodyPr>
          <a:lstStyle/>
          <a:p>
            <a:pPr indent="800100" algn="just" fontAlgn="auto">
              <a:extLst>
                <a:ext uri="{35155182-B16C-46BC-9424-99874614C6A1}">
                  <wpsdc:indentchars xmlns="" xmlns:wpsdc="http://www.wps.cn/officeDocument/2017/drawingmlCustomData" val="200" checksum="2292506547"/>
                </a:ext>
              </a:extLst>
            </a:pPr>
            <a:r>
              <a:rPr lang="zh-CN" altLang="en-US" sz="3150">
                <a:solidFill>
                  <a:srgbClr val="C00000"/>
                </a:solidFill>
                <a:latin typeface="方正启体_GBK" panose="02000000000000000000" charset="-122"/>
                <a:ea typeface="方正启体_GBK" panose="02000000000000000000" charset="-122"/>
                <a:cs typeface="黑体" panose="02010609060101010101" charset="-122"/>
                <a:sym typeface="+mn-ea"/>
              </a:rPr>
              <a:t>武王征商，唯甲子朝，岁鼎，克昏夙有商</a:t>
            </a:r>
            <a:r>
              <a:rPr lang="zh-CN" altLang="en-US" sz="3150">
                <a:latin typeface="方正启体_GBK" panose="02000000000000000000" charset="-122"/>
                <a:ea typeface="方正启体_GBK" panose="02000000000000000000" charset="-122"/>
                <a:cs typeface="黑体" panose="02010609060101010101" charset="-122"/>
                <a:sym typeface="+mn-ea"/>
              </a:rPr>
              <a:t>，辛未，王在阑师，赐有事利金，用作檀公宝尊彝。</a:t>
            </a:r>
          </a:p>
        </p:txBody>
      </p:sp>
      <p:pic>
        <p:nvPicPr>
          <p:cNvPr id="38925" name="图片 38924" descr="武王伐纣"/>
          <p:cNvPicPr>
            <a:picLocks noChangeAspect="1"/>
          </p:cNvPicPr>
          <p:nvPr/>
        </p:nvPicPr>
        <p:blipFill>
          <a:blip r:embed="rId6">
            <a:clrChange>
              <a:clrFrom>
                <a:srgbClr val="FCDCCE">
                  <a:alpha val="100000"/>
                </a:srgbClr>
              </a:clrFrom>
              <a:clrTo>
                <a:srgbClr val="FCDCCE">
                  <a:alpha val="100000"/>
                  <a:alpha val="0"/>
                </a:srgbClr>
              </a:clrTo>
            </a:clrChange>
          </a:blip>
          <a:srcRect/>
          <a:stretch>
            <a:fillRect/>
          </a:stretch>
        </p:blipFill>
        <p:spPr>
          <a:xfrm>
            <a:off x="10757330" y="2624773"/>
            <a:ext cx="5128722" cy="3498030"/>
          </a:xfrm>
          <a:prstGeom prst="rect">
            <a:avLst/>
          </a:prstGeom>
          <a:noFill/>
          <a:ln w="19050">
            <a:solidFill>
              <a:schemeClr val="tx1"/>
            </a:solidFill>
          </a:ln>
        </p:spPr>
      </p:pic>
      <p:sp>
        <p:nvSpPr>
          <p:cNvPr id="14" name="文本框 13"/>
          <p:cNvSpPr txBox="1"/>
          <p:nvPr/>
        </p:nvSpPr>
        <p:spPr>
          <a:xfrm>
            <a:off x="10685669" y="6673588"/>
            <a:ext cx="5202049" cy="1979930"/>
          </a:xfrm>
          <a:prstGeom prst="rect">
            <a:avLst/>
          </a:prstGeom>
          <a:noFill/>
        </p:spPr>
        <p:txBody>
          <a:bodyPr wrap="square" rtlCol="0" anchor="t">
            <a:spAutoFit/>
          </a:bodyPr>
          <a:lstStyle/>
          <a:p>
            <a:pPr algn="just">
              <a:lnSpc>
                <a:spcPct val="130000"/>
              </a:lnSpc>
              <a:spcBef>
                <a:spcPts val="0"/>
              </a:spcBef>
              <a:spcAft>
                <a:spcPts val="0"/>
              </a:spcAft>
            </a:pPr>
            <a:r>
              <a:rPr lang="en-US" altLang="zh-CN" sz="3150">
                <a:latin typeface="楷体" panose="02010609060101010101" pitchFamily="49" charset="-122"/>
                <a:ea typeface="楷体" panose="02010609060101010101" pitchFamily="49" charset="-122"/>
                <a:cs typeface="楷体" panose="02010609060101010101" pitchFamily="49" charset="-122"/>
              </a:rPr>
              <a:t>    </a:t>
            </a:r>
            <a:r>
              <a:rPr sz="3150">
                <a:latin typeface="楷体" panose="02010609060101010101" pitchFamily="49" charset="-122"/>
                <a:ea typeface="楷体" panose="02010609060101010101" pitchFamily="49" charset="-122"/>
                <a:cs typeface="楷体" panose="02010609060101010101" pitchFamily="49" charset="-122"/>
              </a:rPr>
              <a:t>时甲子昧爽，王朝至于商郊牧野，乃誓。</a:t>
            </a:r>
          </a:p>
          <a:p>
            <a:pPr algn="r">
              <a:lnSpc>
                <a:spcPct val="130000"/>
              </a:lnSpc>
              <a:spcBef>
                <a:spcPts val="0"/>
              </a:spcBef>
              <a:spcAft>
                <a:spcPts val="0"/>
              </a:spcAft>
            </a:pPr>
            <a:r>
              <a:rPr lang="en-US" altLang="zh-CN" sz="3150">
                <a:latin typeface="宋体" panose="02010600030101010101" pitchFamily="2" charset="-122"/>
                <a:ea typeface="宋体" panose="02010600030101010101" pitchFamily="2" charset="-122"/>
                <a:cs typeface="宋体" panose="02010600030101010101" pitchFamily="2" charset="-122"/>
              </a:rPr>
              <a:t>——</a:t>
            </a:r>
            <a:r>
              <a:rPr lang="zh-CN" sz="3150">
                <a:latin typeface="宋体" panose="02010600030101010101" pitchFamily="2" charset="-122"/>
                <a:ea typeface="宋体" panose="02010600030101010101" pitchFamily="2" charset="-122"/>
                <a:cs typeface="宋体" panose="02010600030101010101" pitchFamily="2" charset="-122"/>
              </a:rPr>
              <a:t>《尚书</a:t>
            </a:r>
            <a:r>
              <a:rPr lang="en-US" altLang="zh-CN" sz="3150">
                <a:latin typeface="宋体" panose="02010600030101010101" pitchFamily="2" charset="-122"/>
                <a:ea typeface="宋体" panose="02010600030101010101" pitchFamily="2" charset="-122"/>
                <a:cs typeface="宋体" panose="02010600030101010101" pitchFamily="2" charset="-122"/>
              </a:rPr>
              <a:t>·</a:t>
            </a:r>
            <a:r>
              <a:rPr lang="zh-CN" altLang="en-US" sz="3150">
                <a:latin typeface="宋体" panose="02010600030101010101" pitchFamily="2" charset="-122"/>
                <a:ea typeface="宋体" panose="02010600030101010101" pitchFamily="2" charset="-122"/>
                <a:cs typeface="宋体" panose="02010600030101010101" pitchFamily="2" charset="-122"/>
              </a:rPr>
              <a:t>牧誓》</a:t>
            </a:r>
          </a:p>
        </p:txBody>
      </p:sp>
      <p:sp>
        <p:nvSpPr>
          <p:cNvPr id="34" name="文本框 33"/>
          <p:cNvSpPr txBox="1"/>
          <p:nvPr/>
        </p:nvSpPr>
        <p:spPr>
          <a:xfrm>
            <a:off x="10554014" y="6146134"/>
            <a:ext cx="3183891" cy="495935"/>
          </a:xfrm>
          <a:prstGeom prst="rect">
            <a:avLst/>
          </a:prstGeom>
          <a:noFill/>
        </p:spPr>
        <p:txBody>
          <a:bodyPr wrap="square" rtlCol="0">
            <a:spAutoFit/>
          </a:bodyPr>
          <a:lstStyle/>
          <a:p>
            <a:pPr algn="just"/>
            <a:r>
              <a:rPr lang="zh-CN" altLang="en-US" sz="2625">
                <a:latin typeface="方正启体_GBK" panose="02000000000000000000" charset="-122"/>
                <a:ea typeface="方正启体_GBK" panose="02000000000000000000" charset="-122"/>
              </a:rPr>
              <a:t>◎武王伐纣形势图</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409895" y="304142"/>
            <a:ext cx="12823055" cy="716915"/>
          </a:xfrm>
          <a:prstGeom prst="rect">
            <a:avLst/>
          </a:prstGeom>
          <a:noFill/>
        </p:spPr>
        <p:txBody>
          <a:bodyPr wrap="square" lIns="124788" tIns="62395" rIns="124788" bIns="62395" rtlCol="0">
            <a:spAutoFit/>
          </a:bodyPr>
          <a:lstStyle/>
          <a:p>
            <a:pPr algn="l"/>
            <a:r>
              <a:rPr lang="en-US" altLang="zh-CN" sz="3850" b="1" dirty="0" smtClean="0">
                <a:latin typeface="微软雅黑" panose="020B0503020204020204" pitchFamily="34" charset="-122"/>
                <a:ea typeface="微软雅黑" panose="020B0503020204020204" pitchFamily="34" charset="-122"/>
              </a:rPr>
              <a:t>3 </a:t>
            </a:r>
            <a:r>
              <a:rPr lang="zh-CN" altLang="en-US" sz="3850" b="1" dirty="0" smtClean="0">
                <a:latin typeface="微软雅黑" panose="020B0503020204020204" pitchFamily="34" charset="-122"/>
                <a:ea typeface="微软雅黑" panose="020B0503020204020204" pitchFamily="34" charset="-122"/>
              </a:rPr>
              <a:t>西周的统治</a:t>
            </a:r>
          </a:p>
        </p:txBody>
      </p:sp>
      <p:sp>
        <p:nvSpPr>
          <p:cNvPr id="10" name="Content Placeholder 2"/>
          <p:cNvSpPr txBox="1"/>
          <p:nvPr/>
        </p:nvSpPr>
        <p:spPr>
          <a:xfrm>
            <a:off x="4475349" y="1237370"/>
            <a:ext cx="13029982" cy="1772847"/>
          </a:xfrm>
          <a:prstGeom prst="rect">
            <a:avLst/>
          </a:prstGeom>
          <a:noFill/>
          <a:ln w="9525">
            <a:noFill/>
          </a:ln>
        </p:spPr>
        <p:txBody>
          <a:bodyPr lIns="212898" tIns="106449" rIns="212898" bIns="106449"/>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25000"/>
              </a:lnSpc>
              <a:spcBef>
                <a:spcPct val="20000"/>
              </a:spcBef>
              <a:buNone/>
            </a:pPr>
            <a:r>
              <a:rPr lang="zh-CN" altLang="en-US" sz="3500" b="1" dirty="0">
                <a:solidFill>
                  <a:schemeClr val="tx1"/>
                </a:solidFill>
                <a:latin typeface="黑体" panose="02010609060101010101" charset="-122"/>
                <a:ea typeface="黑体" panose="02010609060101010101" charset="-122"/>
                <a:cs typeface="黑体" panose="02010609060101010101" charset="-122"/>
              </a:rPr>
              <a:t>（</a:t>
            </a:r>
            <a:r>
              <a:rPr lang="en-US" altLang="zh-CN" sz="3500" b="1" dirty="0">
                <a:solidFill>
                  <a:schemeClr val="tx1"/>
                </a:solidFill>
                <a:latin typeface="黑体" panose="02010609060101010101" charset="-122"/>
                <a:ea typeface="黑体" panose="02010609060101010101" charset="-122"/>
                <a:cs typeface="黑体" panose="02010609060101010101" charset="-122"/>
              </a:rPr>
              <a:t>2</a:t>
            </a:r>
            <a:r>
              <a:rPr lang="zh-CN" altLang="en-US" sz="3500" b="1" dirty="0">
                <a:solidFill>
                  <a:schemeClr val="tx1"/>
                </a:solidFill>
                <a:latin typeface="黑体" panose="02010609060101010101" charset="-122"/>
                <a:ea typeface="黑体" panose="02010609060101010101" charset="-122"/>
                <a:cs typeface="黑体" panose="02010609060101010101" charset="-122"/>
              </a:rPr>
              <a:t>）政治制度</a:t>
            </a:r>
            <a:r>
              <a:rPr lang="zh-CN" altLang="en-US" sz="4200" b="1" dirty="0" smtClean="0">
                <a:solidFill>
                  <a:schemeClr val="tx1"/>
                </a:solidFill>
                <a:latin typeface="黑体" panose="02010609060101010101" charset="-122"/>
                <a:ea typeface="黑体" panose="02010609060101010101" charset="-122"/>
                <a:cs typeface="黑体" panose="02010609060101010101" charset="-122"/>
              </a:rPr>
              <a:t>：</a:t>
            </a:r>
            <a:r>
              <a:rPr lang="zh-CN" altLang="en-US" sz="4200" b="1" dirty="0" smtClean="0">
                <a:solidFill>
                  <a:srgbClr val="FF0000"/>
                </a:solidFill>
                <a:latin typeface="黑体" panose="02010609060101010101" charset="-122"/>
                <a:ea typeface="黑体" panose="02010609060101010101" charset="-122"/>
                <a:cs typeface="黑体" panose="02010609060101010101" charset="-122"/>
              </a:rPr>
              <a:t>（</a:t>
            </a:r>
            <a:r>
              <a:rPr lang="en-US" altLang="zh-CN" sz="4200" b="1" dirty="0">
                <a:solidFill>
                  <a:srgbClr val="FF0000"/>
                </a:solidFill>
                <a:latin typeface="黑体" panose="02010609060101010101" charset="-122"/>
                <a:ea typeface="黑体" panose="02010609060101010101" charset="-122"/>
                <a:cs typeface="黑体" panose="02010609060101010101" charset="-122"/>
              </a:rPr>
              <a:t>1</a:t>
            </a:r>
            <a:r>
              <a:rPr lang="zh-CN" altLang="en-US" sz="4200" b="1" dirty="0">
                <a:solidFill>
                  <a:srgbClr val="FF0000"/>
                </a:solidFill>
                <a:latin typeface="黑体" panose="02010609060101010101" charset="-122"/>
                <a:ea typeface="黑体" panose="02010609060101010101" charset="-122"/>
                <a:cs typeface="黑体" panose="02010609060101010101" charset="-122"/>
              </a:rPr>
              <a:t>）</a:t>
            </a:r>
            <a:r>
              <a:rPr lang="zh-CN" altLang="en-US" sz="4200" b="1" dirty="0" smtClean="0">
                <a:solidFill>
                  <a:srgbClr val="FF0000"/>
                </a:solidFill>
                <a:latin typeface="黑体" panose="02010609060101010101" charset="-122"/>
                <a:ea typeface="黑体" panose="02010609060101010101" charset="-122"/>
                <a:cs typeface="黑体" panose="02010609060101010101" charset="-122"/>
              </a:rPr>
              <a:t>分封制    </a:t>
            </a:r>
            <a:r>
              <a:rPr lang="zh-CN" altLang="en-US" sz="3500" dirty="0" smtClean="0">
                <a:solidFill>
                  <a:srgbClr val="FF0000"/>
                </a:solidFill>
                <a:latin typeface="黑体" panose="02010609060101010101" charset="-122"/>
                <a:ea typeface="黑体" panose="02010609060101010101" charset="-122"/>
                <a:cs typeface="黑体" panose="02010609060101010101" charset="-122"/>
              </a:rPr>
              <a:t>（</a:t>
            </a:r>
            <a:r>
              <a:rPr lang="en-US" altLang="zh-CN" sz="3500" dirty="0" smtClean="0">
                <a:solidFill>
                  <a:srgbClr val="FF0000"/>
                </a:solidFill>
                <a:latin typeface="黑体" panose="02010609060101010101" charset="-122"/>
                <a:ea typeface="黑体" panose="02010609060101010101" charset="-122"/>
                <a:cs typeface="黑体" panose="02010609060101010101" charset="-122"/>
              </a:rPr>
              <a:t>2</a:t>
            </a:r>
            <a:r>
              <a:rPr lang="zh-CN" altLang="en-US" sz="3500" dirty="0" smtClean="0">
                <a:solidFill>
                  <a:srgbClr val="FF0000"/>
                </a:solidFill>
                <a:latin typeface="黑体" panose="02010609060101010101" charset="-122"/>
                <a:ea typeface="黑体" panose="02010609060101010101" charset="-122"/>
                <a:cs typeface="黑体" panose="02010609060101010101" charset="-122"/>
              </a:rPr>
              <a:t>）宗法制</a:t>
            </a:r>
            <a:endParaRPr lang="zh-CN" altLang="en-US" sz="3500" dirty="0">
              <a:solidFill>
                <a:srgbClr val="FF0000"/>
              </a:solidFill>
              <a:latin typeface="黑体" panose="02010609060101010101" charset="-122"/>
              <a:ea typeface="黑体" panose="02010609060101010101" charset="-122"/>
              <a:cs typeface="黑体" panose="02010609060101010101" charset="-122"/>
            </a:endParaRPr>
          </a:p>
          <a:p>
            <a:pPr marL="0" lvl="0" indent="0">
              <a:lnSpc>
                <a:spcPct val="12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2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25000"/>
              </a:lnSpc>
              <a:spcBef>
                <a:spcPts val="20"/>
              </a:spcBef>
              <a:spcAft>
                <a:spcPts val="0"/>
              </a:spcAft>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2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2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50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p:txBody>
      </p:sp>
      <p:grpSp>
        <p:nvGrpSpPr>
          <p:cNvPr id="26" name="组合 25"/>
          <p:cNvGrpSpPr/>
          <p:nvPr/>
        </p:nvGrpSpPr>
        <p:grpSpPr>
          <a:xfrm>
            <a:off x="1552732" y="1987004"/>
            <a:ext cx="6997519" cy="6793135"/>
            <a:chOff x="357158" y="714362"/>
            <a:chExt cx="3999429" cy="3882613"/>
          </a:xfrm>
        </p:grpSpPr>
        <p:grpSp>
          <p:nvGrpSpPr>
            <p:cNvPr id="27" name="组合 3"/>
            <p:cNvGrpSpPr/>
            <p:nvPr/>
          </p:nvGrpSpPr>
          <p:grpSpPr>
            <a:xfrm>
              <a:off x="357158" y="928676"/>
              <a:ext cx="3999429" cy="3668299"/>
              <a:chOff x="142844" y="785800"/>
              <a:chExt cx="3999429" cy="3668299"/>
            </a:xfrm>
          </p:grpSpPr>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44" y="785800"/>
                <a:ext cx="3999429" cy="3600335"/>
              </a:xfrm>
              <a:prstGeom prst="rect">
                <a:avLst/>
              </a:prstGeom>
            </p:spPr>
          </p:pic>
          <p:sp>
            <p:nvSpPr>
              <p:cNvPr id="30" name="矩形 2"/>
              <p:cNvSpPr/>
              <p:nvPr/>
            </p:nvSpPr>
            <p:spPr>
              <a:xfrm>
                <a:off x="1263991" y="4155767"/>
                <a:ext cx="1637558" cy="298332"/>
              </a:xfrm>
              <a:prstGeom prst="rect">
                <a:avLst/>
              </a:prstGeom>
            </p:spPr>
            <p:txBody>
              <a:bodyPr wrap="none">
                <a:spAutoFit/>
              </a:bodyPr>
              <a:lstStyle/>
              <a:p>
                <a:r>
                  <a:rPr lang="zh-CN" altLang="en-US" sz="2800" b="1" dirty="0" smtClean="0">
                    <a:latin typeface="仿宋" panose="02010609060101010101" charset="-122"/>
                    <a:ea typeface="仿宋" panose="02010609060101010101" charset="-122"/>
                  </a:rPr>
                  <a:t> </a:t>
                </a:r>
                <a:r>
                  <a:rPr lang="zh-CN" altLang="en-US" sz="2800" b="1" dirty="0">
                    <a:latin typeface="仿宋" panose="02010609060101010101" charset="-122"/>
                    <a:ea typeface="仿宋" panose="02010609060101010101" charset="-122"/>
                  </a:rPr>
                  <a:t>西周分封示意图</a:t>
                </a:r>
              </a:p>
            </p:txBody>
          </p:sp>
        </p:grpSp>
        <p:sp>
          <p:nvSpPr>
            <p:cNvPr id="28" name="文本框 6"/>
            <p:cNvSpPr txBox="1"/>
            <p:nvPr/>
          </p:nvSpPr>
          <p:spPr>
            <a:xfrm>
              <a:off x="500034" y="714362"/>
              <a:ext cx="3031866" cy="421366"/>
            </a:xfrm>
            <a:prstGeom prst="rect">
              <a:avLst/>
            </a:prstGeom>
            <a:noFill/>
          </p:spPr>
          <p:txBody>
            <a:bodyPr wrap="square" rtlCol="0">
              <a:spAutoFit/>
            </a:bodyPr>
            <a:lstStyle/>
            <a:p>
              <a:r>
                <a:rPr lang="zh-CN" altLang="en-US" sz="4200" b="1" dirty="0">
                  <a:latin typeface="微软雅黑" panose="020B0503020204020204" pitchFamily="34" charset="-122"/>
                  <a:ea typeface="微软雅黑" panose="020B0503020204020204" pitchFamily="34" charset="-122"/>
                </a:rPr>
                <a:t>封建亲戚，以藩屏</a:t>
              </a:r>
              <a:r>
                <a:rPr lang="zh-CN" altLang="en-US" sz="4200" b="1" dirty="0" smtClean="0">
                  <a:latin typeface="微软雅黑" panose="020B0503020204020204" pitchFamily="34" charset="-122"/>
                  <a:ea typeface="微软雅黑" panose="020B0503020204020204" pitchFamily="34" charset="-122"/>
                </a:rPr>
                <a:t>周</a:t>
              </a:r>
              <a:endParaRPr lang="zh-CN" altLang="en-US" sz="4200" b="1" dirty="0">
                <a:latin typeface="微软雅黑" panose="020B0503020204020204" pitchFamily="34" charset="-122"/>
                <a:ea typeface="微软雅黑" panose="020B0503020204020204" pitchFamily="34" charset="-122"/>
              </a:endParaRPr>
            </a:p>
          </p:txBody>
        </p:sp>
      </p:grpSp>
      <p:sp>
        <p:nvSpPr>
          <p:cNvPr id="32" name="Text Box 22"/>
          <p:cNvSpPr txBox="1">
            <a:spLocks noChangeArrowheads="1"/>
          </p:cNvSpPr>
          <p:nvPr/>
        </p:nvSpPr>
        <p:spPr bwMode="auto">
          <a:xfrm>
            <a:off x="8600020" y="3749670"/>
            <a:ext cx="5824536" cy="737235"/>
          </a:xfrm>
          <a:prstGeom prst="rect">
            <a:avLst/>
          </a:prstGeom>
          <a:noFill/>
          <a:ln w="28575">
            <a:solidFill>
              <a:srgbClr val="C0000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spcBef>
                <a:spcPct val="50000"/>
              </a:spcBef>
              <a:defRPr/>
            </a:pPr>
            <a:r>
              <a:rPr lang="en-US" altLang="zh-CN" sz="4200" b="1" dirty="0">
                <a:latin typeface="微软雅黑" panose="020B0503020204020204" pitchFamily="34" charset="-122"/>
                <a:ea typeface="微软雅黑" panose="020B0503020204020204" pitchFamily="34" charset="-122"/>
              </a:rPr>
              <a:t>1.</a:t>
            </a:r>
            <a:r>
              <a:rPr lang="zh-CN" altLang="en-US" sz="4200" b="1" dirty="0">
                <a:solidFill>
                  <a:srgbClr val="002060"/>
                </a:solidFill>
                <a:latin typeface="微软雅黑" panose="020B0503020204020204" pitchFamily="34" charset="-122"/>
                <a:ea typeface="微软雅黑" panose="020B0503020204020204" pitchFamily="34" charset="-122"/>
              </a:rPr>
              <a:t>目的</a:t>
            </a:r>
            <a:r>
              <a:rPr lang="en-US" altLang="zh-CN" sz="4200" b="1" dirty="0">
                <a:latin typeface="微软雅黑" panose="020B0503020204020204" pitchFamily="34" charset="-122"/>
                <a:ea typeface="微软雅黑" panose="020B0503020204020204" pitchFamily="34" charset="-122"/>
              </a:rPr>
              <a:t>—</a:t>
            </a:r>
            <a:r>
              <a:rPr lang="zh-CN" altLang="en-US" sz="4200" b="1" dirty="0">
                <a:latin typeface="微软雅黑" panose="020B0503020204020204" pitchFamily="34" charset="-122"/>
                <a:ea typeface="微软雅黑" panose="020B0503020204020204" pitchFamily="34" charset="-122"/>
              </a:rPr>
              <a:t>为什么分？</a:t>
            </a:r>
          </a:p>
        </p:txBody>
      </p:sp>
      <p:sp>
        <p:nvSpPr>
          <p:cNvPr id="33" name="Text Box 23"/>
          <p:cNvSpPr txBox="1">
            <a:spLocks noChangeArrowheads="1"/>
          </p:cNvSpPr>
          <p:nvPr/>
        </p:nvSpPr>
        <p:spPr bwMode="auto">
          <a:xfrm>
            <a:off x="8600020" y="4677714"/>
            <a:ext cx="5824536" cy="737235"/>
          </a:xfrm>
          <a:prstGeom prst="rect">
            <a:avLst/>
          </a:prstGeom>
          <a:noFill/>
          <a:ln w="28575">
            <a:solidFill>
              <a:srgbClr val="C0000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spcBef>
                <a:spcPct val="50000"/>
              </a:spcBef>
              <a:defRPr/>
            </a:pPr>
            <a:r>
              <a:rPr lang="en-US" altLang="zh-CN" sz="4200" b="1" dirty="0">
                <a:latin typeface="微软雅黑" panose="020B0503020204020204" pitchFamily="34" charset="-122"/>
                <a:ea typeface="微软雅黑" panose="020B0503020204020204" pitchFamily="34" charset="-122"/>
              </a:rPr>
              <a:t>2.</a:t>
            </a:r>
            <a:r>
              <a:rPr lang="zh-CN" altLang="en-US" sz="4200" b="1" dirty="0">
                <a:solidFill>
                  <a:srgbClr val="002060"/>
                </a:solidFill>
                <a:latin typeface="微软雅黑" panose="020B0503020204020204" pitchFamily="34" charset="-122"/>
                <a:ea typeface="微软雅黑" panose="020B0503020204020204" pitchFamily="34" charset="-122"/>
              </a:rPr>
              <a:t>对象</a:t>
            </a:r>
            <a:r>
              <a:rPr lang="en-US" altLang="zh-CN" sz="4200" b="1" dirty="0">
                <a:latin typeface="微软雅黑" panose="020B0503020204020204" pitchFamily="34" charset="-122"/>
                <a:ea typeface="微软雅黑" panose="020B0503020204020204" pitchFamily="34" charset="-122"/>
              </a:rPr>
              <a:t>—</a:t>
            </a:r>
            <a:r>
              <a:rPr lang="zh-CN" altLang="en-US" sz="4200" b="1" dirty="0">
                <a:latin typeface="微软雅黑" panose="020B0503020204020204" pitchFamily="34" charset="-122"/>
                <a:ea typeface="微软雅黑" panose="020B0503020204020204" pitchFamily="34" charset="-122"/>
              </a:rPr>
              <a:t>分给谁？</a:t>
            </a:r>
          </a:p>
        </p:txBody>
      </p:sp>
      <p:sp>
        <p:nvSpPr>
          <p:cNvPr id="36" name="Text Box 27"/>
          <p:cNvSpPr txBox="1">
            <a:spLocks noChangeArrowheads="1"/>
          </p:cNvSpPr>
          <p:nvPr/>
        </p:nvSpPr>
        <p:spPr bwMode="auto">
          <a:xfrm>
            <a:off x="8600020" y="5704714"/>
            <a:ext cx="5824536" cy="737235"/>
          </a:xfrm>
          <a:prstGeom prst="rect">
            <a:avLst/>
          </a:prstGeom>
          <a:noFill/>
          <a:ln w="28575">
            <a:solidFill>
              <a:srgbClr val="C0000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spcBef>
                <a:spcPct val="50000"/>
              </a:spcBef>
              <a:defRPr/>
            </a:pPr>
            <a:r>
              <a:rPr lang="en-US" altLang="zh-CN" sz="4200" b="1" dirty="0">
                <a:latin typeface="微软雅黑" panose="020B0503020204020204" pitchFamily="34" charset="-122"/>
                <a:ea typeface="微软雅黑" panose="020B0503020204020204" pitchFamily="34" charset="-122"/>
              </a:rPr>
              <a:t>3.</a:t>
            </a:r>
            <a:r>
              <a:rPr lang="zh-CN" altLang="en-US" sz="4200" b="1" dirty="0">
                <a:solidFill>
                  <a:srgbClr val="002060"/>
                </a:solidFill>
                <a:latin typeface="微软雅黑" panose="020B0503020204020204" pitchFamily="34" charset="-122"/>
                <a:ea typeface="微软雅黑" panose="020B0503020204020204" pitchFamily="34" charset="-122"/>
              </a:rPr>
              <a:t>作用</a:t>
            </a:r>
            <a:r>
              <a:rPr lang="en-US" altLang="zh-CN" sz="4200" b="1" dirty="0">
                <a:latin typeface="微软雅黑" panose="020B0503020204020204" pitchFamily="34" charset="-122"/>
                <a:ea typeface="微软雅黑" panose="020B0503020204020204" pitchFamily="34" charset="-122"/>
              </a:rPr>
              <a:t>—</a:t>
            </a:r>
            <a:r>
              <a:rPr lang="zh-CN" altLang="en-US" sz="4200" b="1" dirty="0">
                <a:latin typeface="微软雅黑" panose="020B0503020204020204" pitchFamily="34" charset="-122"/>
                <a:ea typeface="微软雅黑" panose="020B0503020204020204" pitchFamily="34" charset="-122"/>
              </a:rPr>
              <a:t>分的效果？</a:t>
            </a:r>
          </a:p>
        </p:txBody>
      </p:sp>
      <p:sp>
        <p:nvSpPr>
          <p:cNvPr id="5" name="文本框 4"/>
          <p:cNvSpPr txBox="1"/>
          <p:nvPr/>
        </p:nvSpPr>
        <p:spPr>
          <a:xfrm>
            <a:off x="-201295" y="1400175"/>
            <a:ext cx="2155825" cy="7261225"/>
          </a:xfrm>
          <a:prstGeom prst="rect">
            <a:avLst/>
          </a:prstGeom>
          <a:noFill/>
        </p:spPr>
        <p:txBody>
          <a:bodyPr vert="eaVert" wrap="square" rtlCol="0">
            <a:spAutoFit/>
          </a:bodyPr>
          <a:lstStyle/>
          <a:p>
            <a:pPr algn="just">
              <a:lnSpc>
                <a:spcPct val="115000"/>
              </a:lnSpc>
              <a:spcBef>
                <a:spcPts val="0"/>
              </a:spcBef>
              <a:spcAft>
                <a:spcPts val="0"/>
              </a:spcAft>
            </a:pPr>
            <a:r>
              <a:rPr lang="en-US" altLang="zh-CN" sz="3150">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4000" b="1">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4000" b="1">
                <a:latin typeface="楷体" panose="02010609060101010101" pitchFamily="49" charset="-122"/>
                <a:ea typeface="楷体" panose="02010609060101010101" pitchFamily="49" charset="-122"/>
                <a:cs typeface="楷体" panose="02010609060101010101" pitchFamily="49" charset="-122"/>
                <a:sym typeface="+mn-ea"/>
              </a:rPr>
              <a:t>（周公）兼制天下，</a:t>
            </a:r>
            <a:r>
              <a:rPr lang="zh-CN" altLang="en-US" sz="40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立七十一国，姬姓独居五十三人</a:t>
            </a:r>
            <a:r>
              <a:rPr lang="zh-CN" altLang="en-US" sz="4000" b="1">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4000" b="1">
              <a:latin typeface="楷体" panose="02010609060101010101" pitchFamily="49" charset="-122"/>
              <a:ea typeface="楷体" panose="02010609060101010101" pitchFamily="49" charset="-122"/>
              <a:cs typeface="楷体" panose="02010609060101010101" pitchFamily="49" charset="-122"/>
            </a:endParaRPr>
          </a:p>
          <a:p>
            <a:pPr algn="r">
              <a:lnSpc>
                <a:spcPct val="115000"/>
              </a:lnSpc>
              <a:spcBef>
                <a:spcPts val="0"/>
              </a:spcBef>
              <a:spcAft>
                <a:spcPts val="0"/>
              </a:spcAft>
            </a:pPr>
            <a:r>
              <a:rPr lang="en-US" altLang="zh-CN" sz="3150">
                <a:latin typeface="宋体" panose="02010600030101010101" pitchFamily="2" charset="-122"/>
                <a:ea typeface="宋体" panose="02010600030101010101" pitchFamily="2" charset="-122"/>
                <a:cs typeface="宋体" panose="02010600030101010101" pitchFamily="2" charset="-122"/>
                <a:sym typeface="+mn-ea"/>
              </a:rPr>
              <a:t>——</a:t>
            </a:r>
            <a:r>
              <a:rPr lang="zh-CN" altLang="en-US" sz="3150">
                <a:latin typeface="宋体" panose="02010600030101010101" pitchFamily="2" charset="-122"/>
                <a:ea typeface="宋体" panose="02010600030101010101" pitchFamily="2" charset="-122"/>
                <a:cs typeface="宋体" panose="02010600030101010101" pitchFamily="2" charset="-122"/>
                <a:sym typeface="+mn-ea"/>
              </a:rPr>
              <a:t>《荀子</a:t>
            </a:r>
            <a:r>
              <a:rPr lang="en-US" altLang="zh-CN" sz="3150">
                <a:latin typeface="宋体" panose="02010600030101010101" pitchFamily="2" charset="-122"/>
                <a:ea typeface="宋体" panose="02010600030101010101" pitchFamily="2" charset="-122"/>
                <a:cs typeface="宋体" panose="02010600030101010101" pitchFamily="2" charset="-122"/>
                <a:sym typeface="+mn-ea"/>
              </a:rPr>
              <a:t>·</a:t>
            </a:r>
            <a:r>
              <a:rPr lang="zh-CN" altLang="en-US" sz="3150">
                <a:latin typeface="宋体" panose="02010600030101010101" pitchFamily="2" charset="-122"/>
                <a:ea typeface="宋体" panose="02010600030101010101" pitchFamily="2" charset="-122"/>
                <a:cs typeface="宋体" panose="02010600030101010101" pitchFamily="2" charset="-122"/>
                <a:sym typeface="+mn-ea"/>
              </a:rPr>
              <a:t>儒效篇》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20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20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20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bldLvl="0" animBg="1"/>
      <p:bldP spid="33" grpId="0" bldLvl="0" animBg="1"/>
      <p:bldP spid="36" grpId="0" bldLvl="0" animBg="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12800" y="982980"/>
            <a:ext cx="15013940" cy="6249670"/>
          </a:xfrm>
          <a:custGeom>
            <a:avLst/>
            <a:gdLst>
              <a:gd name="connsiteX0" fmla="*/ 0 w 7479038"/>
              <a:gd name="connsiteY0" fmla="*/ 0 h 4454553"/>
              <a:gd name="connsiteX1" fmla="*/ 650101 w 7479038"/>
              <a:gd name="connsiteY1" fmla="*/ 0 h 4454553"/>
              <a:gd name="connsiteX2" fmla="*/ 1374992 w 7479038"/>
              <a:gd name="connsiteY2" fmla="*/ 0 h 4454553"/>
              <a:gd name="connsiteX3" fmla="*/ 1800722 w 7479038"/>
              <a:gd name="connsiteY3" fmla="*/ 0 h 4454553"/>
              <a:gd name="connsiteX4" fmla="*/ 2450823 w 7479038"/>
              <a:gd name="connsiteY4" fmla="*/ 0 h 4454553"/>
              <a:gd name="connsiteX5" fmla="*/ 3026134 w 7479038"/>
              <a:gd name="connsiteY5" fmla="*/ 0 h 4454553"/>
              <a:gd name="connsiteX6" fmla="*/ 3751025 w 7479038"/>
              <a:gd name="connsiteY6" fmla="*/ 0 h 4454553"/>
              <a:gd name="connsiteX7" fmla="*/ 4101965 w 7479038"/>
              <a:gd name="connsiteY7" fmla="*/ 0 h 4454553"/>
              <a:gd name="connsiteX8" fmla="*/ 4527695 w 7479038"/>
              <a:gd name="connsiteY8" fmla="*/ 0 h 4454553"/>
              <a:gd name="connsiteX9" fmla="*/ 5103005 w 7479038"/>
              <a:gd name="connsiteY9" fmla="*/ 0 h 4454553"/>
              <a:gd name="connsiteX10" fmla="*/ 5528735 w 7479038"/>
              <a:gd name="connsiteY10" fmla="*/ 0 h 4454553"/>
              <a:gd name="connsiteX11" fmla="*/ 6253626 w 7479038"/>
              <a:gd name="connsiteY11" fmla="*/ 0 h 4454553"/>
              <a:gd name="connsiteX12" fmla="*/ 6903727 w 7479038"/>
              <a:gd name="connsiteY12" fmla="*/ 0 h 4454553"/>
              <a:gd name="connsiteX13" fmla="*/ 7479038 w 7479038"/>
              <a:gd name="connsiteY13" fmla="*/ 0 h 4454553"/>
              <a:gd name="connsiteX14" fmla="*/ 7479038 w 7479038"/>
              <a:gd name="connsiteY14" fmla="*/ 601365 h 4454553"/>
              <a:gd name="connsiteX15" fmla="*/ 7479038 w 7479038"/>
              <a:gd name="connsiteY15" fmla="*/ 1024547 h 4454553"/>
              <a:gd name="connsiteX16" fmla="*/ 7479038 w 7479038"/>
              <a:gd name="connsiteY16" fmla="*/ 1536821 h 4454553"/>
              <a:gd name="connsiteX17" fmla="*/ 7479038 w 7479038"/>
              <a:gd name="connsiteY17" fmla="*/ 2138185 h 4454553"/>
              <a:gd name="connsiteX18" fmla="*/ 7479038 w 7479038"/>
              <a:gd name="connsiteY18" fmla="*/ 2784096 h 4454553"/>
              <a:gd name="connsiteX19" fmla="*/ 7479038 w 7479038"/>
              <a:gd name="connsiteY19" fmla="*/ 3296369 h 4454553"/>
              <a:gd name="connsiteX20" fmla="*/ 7479038 w 7479038"/>
              <a:gd name="connsiteY20" fmla="*/ 3853188 h 4454553"/>
              <a:gd name="connsiteX21" fmla="*/ 7479038 w 7479038"/>
              <a:gd name="connsiteY21" fmla="*/ 4454553 h 4454553"/>
              <a:gd name="connsiteX22" fmla="*/ 6978518 w 7479038"/>
              <a:gd name="connsiteY22" fmla="*/ 4454553 h 4454553"/>
              <a:gd name="connsiteX23" fmla="*/ 6403207 w 7479038"/>
              <a:gd name="connsiteY23" fmla="*/ 4454553 h 4454553"/>
              <a:gd name="connsiteX24" fmla="*/ 5827897 w 7479038"/>
              <a:gd name="connsiteY24" fmla="*/ 4454553 h 4454553"/>
              <a:gd name="connsiteX25" fmla="*/ 5252586 w 7479038"/>
              <a:gd name="connsiteY25" fmla="*/ 4454553 h 4454553"/>
              <a:gd name="connsiteX26" fmla="*/ 4826856 w 7479038"/>
              <a:gd name="connsiteY26" fmla="*/ 4454553 h 4454553"/>
              <a:gd name="connsiteX27" fmla="*/ 4176755 w 7479038"/>
              <a:gd name="connsiteY27" fmla="*/ 4454553 h 4454553"/>
              <a:gd name="connsiteX28" fmla="*/ 3526654 w 7479038"/>
              <a:gd name="connsiteY28" fmla="*/ 4454553 h 4454553"/>
              <a:gd name="connsiteX29" fmla="*/ 2801763 w 7479038"/>
              <a:gd name="connsiteY29" fmla="*/ 4454553 h 4454553"/>
              <a:gd name="connsiteX30" fmla="*/ 2226452 w 7479038"/>
              <a:gd name="connsiteY30" fmla="*/ 4454553 h 4454553"/>
              <a:gd name="connsiteX31" fmla="*/ 1725932 w 7479038"/>
              <a:gd name="connsiteY31" fmla="*/ 4454553 h 4454553"/>
              <a:gd name="connsiteX32" fmla="*/ 1150621 w 7479038"/>
              <a:gd name="connsiteY32" fmla="*/ 4454553 h 4454553"/>
              <a:gd name="connsiteX33" fmla="*/ 575311 w 7479038"/>
              <a:gd name="connsiteY33" fmla="*/ 4454553 h 4454553"/>
              <a:gd name="connsiteX34" fmla="*/ 0 w 7479038"/>
              <a:gd name="connsiteY34" fmla="*/ 4454553 h 4454553"/>
              <a:gd name="connsiteX35" fmla="*/ 0 w 7479038"/>
              <a:gd name="connsiteY35" fmla="*/ 3942279 h 4454553"/>
              <a:gd name="connsiteX36" fmla="*/ 0 w 7479038"/>
              <a:gd name="connsiteY36" fmla="*/ 3474551 h 4454553"/>
              <a:gd name="connsiteX37" fmla="*/ 0 w 7479038"/>
              <a:gd name="connsiteY37" fmla="*/ 3006823 h 4454553"/>
              <a:gd name="connsiteX38" fmla="*/ 0 w 7479038"/>
              <a:gd name="connsiteY38" fmla="*/ 2583641 h 4454553"/>
              <a:gd name="connsiteX39" fmla="*/ 0 w 7479038"/>
              <a:gd name="connsiteY39" fmla="*/ 2115913 h 4454553"/>
              <a:gd name="connsiteX40" fmla="*/ 0 w 7479038"/>
              <a:gd name="connsiteY40" fmla="*/ 1692730 h 4454553"/>
              <a:gd name="connsiteX41" fmla="*/ 0 w 7479038"/>
              <a:gd name="connsiteY41" fmla="*/ 1180457 h 4454553"/>
              <a:gd name="connsiteX42" fmla="*/ 0 w 7479038"/>
              <a:gd name="connsiteY42" fmla="*/ 757274 h 4454553"/>
              <a:gd name="connsiteX43" fmla="*/ 0 w 7479038"/>
              <a:gd name="connsiteY43" fmla="*/ 0 h 445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479038" h="4454553" fill="none" extrusionOk="0">
                <a:moveTo>
                  <a:pt x="0" y="0"/>
                </a:moveTo>
                <a:cubicBezTo>
                  <a:pt x="236667" y="-74962"/>
                  <a:pt x="464793" y="45228"/>
                  <a:pt x="650101" y="0"/>
                </a:cubicBezTo>
                <a:cubicBezTo>
                  <a:pt x="835409" y="-45228"/>
                  <a:pt x="1141947" y="13311"/>
                  <a:pt x="1374992" y="0"/>
                </a:cubicBezTo>
                <a:cubicBezTo>
                  <a:pt x="1608037" y="-13311"/>
                  <a:pt x="1704792" y="34475"/>
                  <a:pt x="1800722" y="0"/>
                </a:cubicBezTo>
                <a:cubicBezTo>
                  <a:pt x="1896652" y="-34475"/>
                  <a:pt x="2247222" y="17217"/>
                  <a:pt x="2450823" y="0"/>
                </a:cubicBezTo>
                <a:cubicBezTo>
                  <a:pt x="2654424" y="-17217"/>
                  <a:pt x="2777521" y="50180"/>
                  <a:pt x="3026134" y="0"/>
                </a:cubicBezTo>
                <a:cubicBezTo>
                  <a:pt x="3274747" y="-50180"/>
                  <a:pt x="3601674" y="21545"/>
                  <a:pt x="3751025" y="0"/>
                </a:cubicBezTo>
                <a:cubicBezTo>
                  <a:pt x="3900376" y="-21545"/>
                  <a:pt x="4005053" y="32978"/>
                  <a:pt x="4101965" y="0"/>
                </a:cubicBezTo>
                <a:cubicBezTo>
                  <a:pt x="4198877" y="-32978"/>
                  <a:pt x="4391014" y="38020"/>
                  <a:pt x="4527695" y="0"/>
                </a:cubicBezTo>
                <a:cubicBezTo>
                  <a:pt x="4664376" y="-38020"/>
                  <a:pt x="4940287" y="47514"/>
                  <a:pt x="5103005" y="0"/>
                </a:cubicBezTo>
                <a:cubicBezTo>
                  <a:pt x="5265723" y="-47514"/>
                  <a:pt x="5316626" y="33045"/>
                  <a:pt x="5528735" y="0"/>
                </a:cubicBezTo>
                <a:cubicBezTo>
                  <a:pt x="5740844" y="-33045"/>
                  <a:pt x="6035055" y="13977"/>
                  <a:pt x="6253626" y="0"/>
                </a:cubicBezTo>
                <a:cubicBezTo>
                  <a:pt x="6472197" y="-13977"/>
                  <a:pt x="6708681" y="871"/>
                  <a:pt x="6903727" y="0"/>
                </a:cubicBezTo>
                <a:cubicBezTo>
                  <a:pt x="7098773" y="-871"/>
                  <a:pt x="7219453" y="68146"/>
                  <a:pt x="7479038" y="0"/>
                </a:cubicBezTo>
                <a:cubicBezTo>
                  <a:pt x="7531384" y="271454"/>
                  <a:pt x="7435244" y="475718"/>
                  <a:pt x="7479038" y="601365"/>
                </a:cubicBezTo>
                <a:cubicBezTo>
                  <a:pt x="7522832" y="727013"/>
                  <a:pt x="7453895" y="821964"/>
                  <a:pt x="7479038" y="1024547"/>
                </a:cubicBezTo>
                <a:cubicBezTo>
                  <a:pt x="7504181" y="1227130"/>
                  <a:pt x="7469937" y="1396096"/>
                  <a:pt x="7479038" y="1536821"/>
                </a:cubicBezTo>
                <a:cubicBezTo>
                  <a:pt x="7488139" y="1677546"/>
                  <a:pt x="7415888" y="1877022"/>
                  <a:pt x="7479038" y="2138185"/>
                </a:cubicBezTo>
                <a:cubicBezTo>
                  <a:pt x="7542188" y="2399348"/>
                  <a:pt x="7457222" y="2554504"/>
                  <a:pt x="7479038" y="2784096"/>
                </a:cubicBezTo>
                <a:cubicBezTo>
                  <a:pt x="7500854" y="3013688"/>
                  <a:pt x="7471460" y="3185332"/>
                  <a:pt x="7479038" y="3296369"/>
                </a:cubicBezTo>
                <a:cubicBezTo>
                  <a:pt x="7486616" y="3407406"/>
                  <a:pt x="7426327" y="3591526"/>
                  <a:pt x="7479038" y="3853188"/>
                </a:cubicBezTo>
                <a:cubicBezTo>
                  <a:pt x="7531749" y="4114850"/>
                  <a:pt x="7465384" y="4266482"/>
                  <a:pt x="7479038" y="4454553"/>
                </a:cubicBezTo>
                <a:cubicBezTo>
                  <a:pt x="7316051" y="4481999"/>
                  <a:pt x="7163911" y="4420084"/>
                  <a:pt x="6978518" y="4454553"/>
                </a:cubicBezTo>
                <a:cubicBezTo>
                  <a:pt x="6793125" y="4489022"/>
                  <a:pt x="6568358" y="4433970"/>
                  <a:pt x="6403207" y="4454553"/>
                </a:cubicBezTo>
                <a:cubicBezTo>
                  <a:pt x="6238056" y="4475136"/>
                  <a:pt x="6053414" y="4393486"/>
                  <a:pt x="5827897" y="4454553"/>
                </a:cubicBezTo>
                <a:cubicBezTo>
                  <a:pt x="5602380" y="4515620"/>
                  <a:pt x="5370757" y="4412868"/>
                  <a:pt x="5252586" y="4454553"/>
                </a:cubicBezTo>
                <a:cubicBezTo>
                  <a:pt x="5134415" y="4496238"/>
                  <a:pt x="5037006" y="4451012"/>
                  <a:pt x="4826856" y="4454553"/>
                </a:cubicBezTo>
                <a:cubicBezTo>
                  <a:pt x="4616706" y="4458094"/>
                  <a:pt x="4450063" y="4415996"/>
                  <a:pt x="4176755" y="4454553"/>
                </a:cubicBezTo>
                <a:cubicBezTo>
                  <a:pt x="3903447" y="4493110"/>
                  <a:pt x="3807148" y="4437836"/>
                  <a:pt x="3526654" y="4454553"/>
                </a:cubicBezTo>
                <a:cubicBezTo>
                  <a:pt x="3246160" y="4471270"/>
                  <a:pt x="3123594" y="4404839"/>
                  <a:pt x="2801763" y="4454553"/>
                </a:cubicBezTo>
                <a:cubicBezTo>
                  <a:pt x="2479932" y="4504267"/>
                  <a:pt x="2500022" y="4405491"/>
                  <a:pt x="2226452" y="4454553"/>
                </a:cubicBezTo>
                <a:cubicBezTo>
                  <a:pt x="1952882" y="4503615"/>
                  <a:pt x="1916016" y="4451473"/>
                  <a:pt x="1725932" y="4454553"/>
                </a:cubicBezTo>
                <a:cubicBezTo>
                  <a:pt x="1535848" y="4457633"/>
                  <a:pt x="1279489" y="4420811"/>
                  <a:pt x="1150621" y="4454553"/>
                </a:cubicBezTo>
                <a:cubicBezTo>
                  <a:pt x="1021753" y="4488295"/>
                  <a:pt x="849287" y="4418877"/>
                  <a:pt x="575311" y="4454553"/>
                </a:cubicBezTo>
                <a:cubicBezTo>
                  <a:pt x="301335" y="4490229"/>
                  <a:pt x="239095" y="4451051"/>
                  <a:pt x="0" y="4454553"/>
                </a:cubicBezTo>
                <a:cubicBezTo>
                  <a:pt x="-21870" y="4279007"/>
                  <a:pt x="59678" y="4108229"/>
                  <a:pt x="0" y="3942279"/>
                </a:cubicBezTo>
                <a:cubicBezTo>
                  <a:pt x="-59678" y="3776329"/>
                  <a:pt x="17587" y="3660062"/>
                  <a:pt x="0" y="3474551"/>
                </a:cubicBezTo>
                <a:cubicBezTo>
                  <a:pt x="-17587" y="3289040"/>
                  <a:pt x="3912" y="3123423"/>
                  <a:pt x="0" y="3006823"/>
                </a:cubicBezTo>
                <a:cubicBezTo>
                  <a:pt x="-3912" y="2890223"/>
                  <a:pt x="20233" y="2778296"/>
                  <a:pt x="0" y="2583641"/>
                </a:cubicBezTo>
                <a:cubicBezTo>
                  <a:pt x="-20233" y="2388986"/>
                  <a:pt x="10963" y="2254250"/>
                  <a:pt x="0" y="2115913"/>
                </a:cubicBezTo>
                <a:cubicBezTo>
                  <a:pt x="-10963" y="1977576"/>
                  <a:pt x="5143" y="1787862"/>
                  <a:pt x="0" y="1692730"/>
                </a:cubicBezTo>
                <a:cubicBezTo>
                  <a:pt x="-5143" y="1597598"/>
                  <a:pt x="61085" y="1397947"/>
                  <a:pt x="0" y="1180457"/>
                </a:cubicBezTo>
                <a:cubicBezTo>
                  <a:pt x="-61085" y="962967"/>
                  <a:pt x="31324" y="946066"/>
                  <a:pt x="0" y="757274"/>
                </a:cubicBezTo>
                <a:cubicBezTo>
                  <a:pt x="-31324" y="568482"/>
                  <a:pt x="82114" y="363709"/>
                  <a:pt x="0" y="0"/>
                </a:cubicBezTo>
                <a:close/>
              </a:path>
              <a:path w="7479038" h="4454553" stroke="0" extrusionOk="0">
                <a:moveTo>
                  <a:pt x="0" y="0"/>
                </a:moveTo>
                <a:cubicBezTo>
                  <a:pt x="228563" y="-25132"/>
                  <a:pt x="558577" y="60926"/>
                  <a:pt x="724891" y="0"/>
                </a:cubicBezTo>
                <a:cubicBezTo>
                  <a:pt x="891205" y="-60926"/>
                  <a:pt x="1035224" y="8893"/>
                  <a:pt x="1225412" y="0"/>
                </a:cubicBezTo>
                <a:cubicBezTo>
                  <a:pt x="1415600" y="-8893"/>
                  <a:pt x="1605992" y="35331"/>
                  <a:pt x="1950303" y="0"/>
                </a:cubicBezTo>
                <a:cubicBezTo>
                  <a:pt x="2294614" y="-35331"/>
                  <a:pt x="2296423" y="53168"/>
                  <a:pt x="2525614" y="0"/>
                </a:cubicBezTo>
                <a:cubicBezTo>
                  <a:pt x="2754805" y="-53168"/>
                  <a:pt x="2821482" y="49733"/>
                  <a:pt x="2951343" y="0"/>
                </a:cubicBezTo>
                <a:cubicBezTo>
                  <a:pt x="3081204" y="-49733"/>
                  <a:pt x="3280193" y="65646"/>
                  <a:pt x="3601444" y="0"/>
                </a:cubicBezTo>
                <a:cubicBezTo>
                  <a:pt x="3922695" y="-65646"/>
                  <a:pt x="4032542" y="59481"/>
                  <a:pt x="4176755" y="0"/>
                </a:cubicBezTo>
                <a:cubicBezTo>
                  <a:pt x="4320968" y="-59481"/>
                  <a:pt x="4567822" y="54271"/>
                  <a:pt x="4752066" y="0"/>
                </a:cubicBezTo>
                <a:cubicBezTo>
                  <a:pt x="4936310" y="-54271"/>
                  <a:pt x="5090448" y="67151"/>
                  <a:pt x="5327376" y="0"/>
                </a:cubicBezTo>
                <a:cubicBezTo>
                  <a:pt x="5564304" y="-67151"/>
                  <a:pt x="5540425" y="13272"/>
                  <a:pt x="5753106" y="0"/>
                </a:cubicBezTo>
                <a:cubicBezTo>
                  <a:pt x="5965787" y="-13272"/>
                  <a:pt x="6083338" y="37654"/>
                  <a:pt x="6253626" y="0"/>
                </a:cubicBezTo>
                <a:cubicBezTo>
                  <a:pt x="6423914" y="-37654"/>
                  <a:pt x="6455628" y="14876"/>
                  <a:pt x="6604566" y="0"/>
                </a:cubicBezTo>
                <a:cubicBezTo>
                  <a:pt x="6753504" y="-14876"/>
                  <a:pt x="7193991" y="92489"/>
                  <a:pt x="7479038" y="0"/>
                </a:cubicBezTo>
                <a:cubicBezTo>
                  <a:pt x="7484228" y="171667"/>
                  <a:pt x="7474607" y="282927"/>
                  <a:pt x="7479038" y="423183"/>
                </a:cubicBezTo>
                <a:cubicBezTo>
                  <a:pt x="7483469" y="563439"/>
                  <a:pt x="7459985" y="738716"/>
                  <a:pt x="7479038" y="935456"/>
                </a:cubicBezTo>
                <a:cubicBezTo>
                  <a:pt x="7498091" y="1132196"/>
                  <a:pt x="7477569" y="1357998"/>
                  <a:pt x="7479038" y="1581366"/>
                </a:cubicBezTo>
                <a:cubicBezTo>
                  <a:pt x="7480507" y="1804734"/>
                  <a:pt x="7422951" y="1880403"/>
                  <a:pt x="7479038" y="2138185"/>
                </a:cubicBezTo>
                <a:cubicBezTo>
                  <a:pt x="7535125" y="2395967"/>
                  <a:pt x="7475220" y="2582336"/>
                  <a:pt x="7479038" y="2739550"/>
                </a:cubicBezTo>
                <a:cubicBezTo>
                  <a:pt x="7482856" y="2896765"/>
                  <a:pt x="7454219" y="3016587"/>
                  <a:pt x="7479038" y="3251824"/>
                </a:cubicBezTo>
                <a:cubicBezTo>
                  <a:pt x="7503857" y="3487061"/>
                  <a:pt x="7441420" y="3627554"/>
                  <a:pt x="7479038" y="3808643"/>
                </a:cubicBezTo>
                <a:cubicBezTo>
                  <a:pt x="7516656" y="3989732"/>
                  <a:pt x="7410298" y="4204102"/>
                  <a:pt x="7479038" y="4454553"/>
                </a:cubicBezTo>
                <a:cubicBezTo>
                  <a:pt x="7314271" y="4504376"/>
                  <a:pt x="7179298" y="4449049"/>
                  <a:pt x="6978518" y="4454553"/>
                </a:cubicBezTo>
                <a:cubicBezTo>
                  <a:pt x="6777738" y="4460057"/>
                  <a:pt x="6570104" y="4394786"/>
                  <a:pt x="6253626" y="4454553"/>
                </a:cubicBezTo>
                <a:cubicBezTo>
                  <a:pt x="5937148" y="4514320"/>
                  <a:pt x="5989738" y="4428589"/>
                  <a:pt x="5902687" y="4454553"/>
                </a:cubicBezTo>
                <a:cubicBezTo>
                  <a:pt x="5815636" y="4480517"/>
                  <a:pt x="5604749" y="4438002"/>
                  <a:pt x="5476957" y="4454553"/>
                </a:cubicBezTo>
                <a:cubicBezTo>
                  <a:pt x="5349165" y="4471104"/>
                  <a:pt x="5165452" y="4427115"/>
                  <a:pt x="4976437" y="4454553"/>
                </a:cubicBezTo>
                <a:cubicBezTo>
                  <a:pt x="4787422" y="4481991"/>
                  <a:pt x="4486427" y="4380476"/>
                  <a:pt x="4326336" y="4454553"/>
                </a:cubicBezTo>
                <a:cubicBezTo>
                  <a:pt x="4166245" y="4528630"/>
                  <a:pt x="4048817" y="4438498"/>
                  <a:pt x="3900606" y="4454553"/>
                </a:cubicBezTo>
                <a:cubicBezTo>
                  <a:pt x="3752395" y="4470608"/>
                  <a:pt x="3626871" y="4444460"/>
                  <a:pt x="3400086" y="4454553"/>
                </a:cubicBezTo>
                <a:cubicBezTo>
                  <a:pt x="3173301" y="4464646"/>
                  <a:pt x="3103525" y="4434719"/>
                  <a:pt x="2899566" y="4454553"/>
                </a:cubicBezTo>
                <a:cubicBezTo>
                  <a:pt x="2695607" y="4474387"/>
                  <a:pt x="2603995" y="4417303"/>
                  <a:pt x="2473836" y="4454553"/>
                </a:cubicBezTo>
                <a:cubicBezTo>
                  <a:pt x="2343677" y="4491803"/>
                  <a:pt x="2197540" y="4422517"/>
                  <a:pt x="2122896" y="4454553"/>
                </a:cubicBezTo>
                <a:cubicBezTo>
                  <a:pt x="2048252" y="4486589"/>
                  <a:pt x="1634689" y="4396948"/>
                  <a:pt x="1472795" y="4454553"/>
                </a:cubicBezTo>
                <a:cubicBezTo>
                  <a:pt x="1310901" y="4512158"/>
                  <a:pt x="1257197" y="4447758"/>
                  <a:pt x="1121856" y="4454553"/>
                </a:cubicBezTo>
                <a:cubicBezTo>
                  <a:pt x="986515" y="4461348"/>
                  <a:pt x="935659" y="4431426"/>
                  <a:pt x="770916" y="4454553"/>
                </a:cubicBezTo>
                <a:cubicBezTo>
                  <a:pt x="606173" y="4477680"/>
                  <a:pt x="226854" y="4411983"/>
                  <a:pt x="0" y="4454553"/>
                </a:cubicBezTo>
                <a:cubicBezTo>
                  <a:pt x="-47955" y="4220153"/>
                  <a:pt x="15973" y="4103924"/>
                  <a:pt x="0" y="3853188"/>
                </a:cubicBezTo>
                <a:cubicBezTo>
                  <a:pt x="-15973" y="3602453"/>
                  <a:pt x="12758" y="3581893"/>
                  <a:pt x="0" y="3430006"/>
                </a:cubicBezTo>
                <a:cubicBezTo>
                  <a:pt x="-12758" y="3278119"/>
                  <a:pt x="41103" y="3194103"/>
                  <a:pt x="0" y="2962278"/>
                </a:cubicBezTo>
                <a:cubicBezTo>
                  <a:pt x="-41103" y="2730453"/>
                  <a:pt x="18456" y="2550841"/>
                  <a:pt x="0" y="2405459"/>
                </a:cubicBezTo>
                <a:cubicBezTo>
                  <a:pt x="-18456" y="2260077"/>
                  <a:pt x="33998" y="2084312"/>
                  <a:pt x="0" y="1937731"/>
                </a:cubicBezTo>
                <a:cubicBezTo>
                  <a:pt x="-33998" y="1791150"/>
                  <a:pt x="14682" y="1613923"/>
                  <a:pt x="0" y="1380911"/>
                </a:cubicBezTo>
                <a:cubicBezTo>
                  <a:pt x="-14682" y="1147899"/>
                  <a:pt x="21668" y="951223"/>
                  <a:pt x="0" y="824092"/>
                </a:cubicBezTo>
                <a:cubicBezTo>
                  <a:pt x="-21668" y="696961"/>
                  <a:pt x="56481" y="246647"/>
                  <a:pt x="0" y="0"/>
                </a:cubicBezTo>
                <a:close/>
              </a:path>
            </a:pathLst>
          </a:custGeom>
          <a:ln>
            <a:solidFill>
              <a:schemeClr val="tx1"/>
            </a:solidFill>
          </a:ln>
        </p:spPr>
        <p:txBody>
          <a:bodyPr wrap="square">
            <a:spAutoFit/>
          </a:bodyPr>
          <a:lstStyle/>
          <a:p>
            <a:pPr>
              <a:lnSpc>
                <a:spcPct val="130000"/>
              </a:lnSpc>
            </a:pPr>
            <a:r>
              <a:rPr lang="zh-CN" altLang="en-US" sz="4400" b="1" dirty="0"/>
              <a:t>材料：</a:t>
            </a:r>
            <a:r>
              <a:rPr lang="zh-CN" altLang="en-US" sz="4400" b="1" dirty="0">
                <a:latin typeface="楷体" panose="02010609060101010101" pitchFamily="49" charset="-122"/>
                <a:ea typeface="楷体" panose="02010609060101010101" pitchFamily="49" charset="-122"/>
              </a:rPr>
              <a:t>（武王）封商纣子禄父殷之余民。</a:t>
            </a:r>
            <a:r>
              <a:rPr lang="en-US" altLang="zh-CN" sz="4400" b="1" dirty="0">
                <a:latin typeface="楷体" panose="02010609060101010101" pitchFamily="49" charset="-122"/>
                <a:ea typeface="楷体" panose="02010609060101010101" pitchFamily="49" charset="-122"/>
              </a:rPr>
              <a:t>……</a:t>
            </a:r>
            <a:r>
              <a:rPr lang="zh-CN" altLang="en-US" sz="4400" b="1" dirty="0">
                <a:latin typeface="楷体" panose="02010609060101010101" pitchFamily="49" charset="-122"/>
                <a:ea typeface="楷体" panose="02010609060101010101" pitchFamily="49" charset="-122"/>
              </a:rPr>
              <a:t>武王追思</a:t>
            </a:r>
            <a:r>
              <a:rPr lang="zh-CN" altLang="en-US" sz="4400" b="1" dirty="0">
                <a:solidFill>
                  <a:schemeClr val="tx1"/>
                </a:solidFill>
                <a:latin typeface="楷体" panose="02010609060101010101" pitchFamily="49" charset="-122"/>
                <a:ea typeface="楷体" panose="02010609060101010101" pitchFamily="49" charset="-122"/>
              </a:rPr>
              <a:t>先圣王</a:t>
            </a:r>
            <a:r>
              <a:rPr lang="zh-CN" altLang="en-US" sz="4400" b="1" dirty="0">
                <a:latin typeface="楷体" panose="02010609060101010101" pitchFamily="49" charset="-122"/>
                <a:ea typeface="楷体" panose="02010609060101010101" pitchFamily="49" charset="-122"/>
              </a:rPr>
              <a:t>，乃褒封神农之后于焦，黄帝之后于祝，帝尧之后于蓟，帝舜之后于陈，大禹之后于杞。于是封功臣谋士，而师尚父为首封。封尚父于营丘，曰齐。封弟周公旦于曲阜，曰鲁。封召公奭</a:t>
            </a:r>
            <a:r>
              <a:rPr lang="en-US" altLang="zh-CN" sz="4400" b="1" dirty="0">
                <a:latin typeface="楷体" panose="02010609060101010101" pitchFamily="49" charset="-122"/>
                <a:ea typeface="楷体" panose="02010609060101010101" pitchFamily="49" charset="-122"/>
              </a:rPr>
              <a:t>(shì)</a:t>
            </a:r>
            <a:r>
              <a:rPr lang="zh-CN" altLang="en-US" sz="4400" b="1" dirty="0">
                <a:latin typeface="楷体" panose="02010609060101010101" pitchFamily="49" charset="-122"/>
                <a:ea typeface="楷体" panose="02010609060101010101" pitchFamily="49" charset="-122"/>
              </a:rPr>
              <a:t>于燕，封弟叔鲜于管，弟叔度于蔡。余各以次受封。                        </a:t>
            </a:r>
            <a:endParaRPr lang="en-US" altLang="zh-CN" sz="4400" b="1" dirty="0">
              <a:latin typeface="楷体" panose="02010609060101010101" pitchFamily="49" charset="-122"/>
              <a:ea typeface="楷体" panose="02010609060101010101" pitchFamily="49" charset="-122"/>
            </a:endParaRPr>
          </a:p>
          <a:p>
            <a:pPr>
              <a:lnSpc>
                <a:spcPct val="130000"/>
              </a:lnSpc>
            </a:pPr>
            <a:r>
              <a:rPr lang="en-US" altLang="ja-JP" sz="4400" b="1" dirty="0"/>
              <a:t>                                                    ——《</a:t>
            </a:r>
            <a:r>
              <a:rPr lang="ja-JP" altLang="en-US" sz="4400" b="1" dirty="0"/>
              <a:t>史记</a:t>
            </a:r>
            <a:r>
              <a:rPr lang="en-US" altLang="ja-JP" sz="4400" b="1" dirty="0"/>
              <a:t>·</a:t>
            </a:r>
            <a:r>
              <a:rPr lang="ja-JP" altLang="en-US" sz="4400" b="1" dirty="0"/>
              <a:t>周本纪</a:t>
            </a:r>
            <a:r>
              <a:rPr lang="en-US" altLang="ja-JP" sz="4400" b="1" dirty="0"/>
              <a:t>》</a:t>
            </a:r>
          </a:p>
        </p:txBody>
      </p:sp>
      <p:sp>
        <p:nvSpPr>
          <p:cNvPr id="12" name="矩形 11"/>
          <p:cNvSpPr/>
          <p:nvPr/>
        </p:nvSpPr>
        <p:spPr>
          <a:xfrm>
            <a:off x="1136015" y="7901305"/>
            <a:ext cx="12697460" cy="1050925"/>
          </a:xfrm>
          <a:prstGeom prst="rect">
            <a:avLst/>
          </a:prstGeom>
        </p:spPr>
        <p:txBody>
          <a:bodyPr wrap="square">
            <a:spAutoFit/>
          </a:bodyPr>
          <a:lstStyle/>
          <a:p>
            <a:pPr>
              <a:lnSpc>
                <a:spcPct val="130000"/>
              </a:lnSpc>
            </a:pPr>
            <a:r>
              <a:rPr lang="zh-CN" altLang="en-US" sz="4800" dirty="0">
                <a:solidFill>
                  <a:srgbClr val="4C8A94"/>
                </a:solidFill>
              </a:rPr>
              <a:t>分封对象：亲族，功臣，先代贵族后代</a:t>
            </a:r>
            <a:endParaRPr lang="zh-CN" altLang="en-US" sz="4800" dirty="0">
              <a:solidFill>
                <a:srgbClr val="4C8A94"/>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87932" y="300459"/>
            <a:ext cx="8727188" cy="553085"/>
          </a:xfrm>
          <a:prstGeom prst="rect">
            <a:avLst/>
          </a:prstGeom>
          <a:noFill/>
        </p:spPr>
        <p:txBody>
          <a:bodyPr wrap="square" rtlCol="0">
            <a:spAutoFit/>
          </a:bodyPr>
          <a:lstStyle/>
          <a:p>
            <a:r>
              <a:rPr lang="en-US" altLang="zh-CN" sz="3000" b="1" dirty="0"/>
              <a:t>3.</a:t>
            </a:r>
            <a:r>
              <a:rPr lang="zh-CN" altLang="en-US" sz="3000" b="1" dirty="0" smtClean="0"/>
              <a:t>西周分封制有哪些影响？</a:t>
            </a:r>
            <a:endParaRPr lang="zh-CN" altLang="en-US" sz="3000" b="1" dirty="0"/>
          </a:p>
        </p:txBody>
      </p:sp>
      <p:sp>
        <p:nvSpPr>
          <p:cNvPr id="8" name="矩形 7"/>
          <p:cNvSpPr/>
          <p:nvPr/>
        </p:nvSpPr>
        <p:spPr>
          <a:xfrm>
            <a:off x="8573365" y="7240123"/>
            <a:ext cx="7146217" cy="691515"/>
          </a:xfrm>
          <a:prstGeom prst="rect">
            <a:avLst/>
          </a:prstGeom>
        </p:spPr>
        <p:txBody>
          <a:bodyPr wrap="square">
            <a:spAutoFit/>
          </a:bodyPr>
          <a:lstStyle/>
          <a:p>
            <a:pPr>
              <a:lnSpc>
                <a:spcPct val="130000"/>
              </a:lnSpc>
            </a:pPr>
            <a:r>
              <a:rPr lang="zh-CN" altLang="en-US" sz="3000" dirty="0">
                <a:solidFill>
                  <a:schemeClr val="tx1">
                    <a:lumMod val="75000"/>
                    <a:lumOff val="25000"/>
                  </a:schemeClr>
                </a:solidFill>
                <a:latin typeface="仓耳爱民小楷 W01" panose="02020400000000000000" pitchFamily="18" charset="-122"/>
                <a:ea typeface="仓耳爱民小楷 W01" panose="02020400000000000000" pitchFamily="18" charset="-122"/>
              </a:rPr>
              <a:t>思考：</a:t>
            </a:r>
            <a:r>
              <a:rPr lang="zh-CN" altLang="en-US" sz="3000" dirty="0">
                <a:solidFill>
                  <a:schemeClr val="tx1">
                    <a:lumMod val="75000"/>
                    <a:lumOff val="25000"/>
                  </a:schemeClr>
                </a:solidFill>
                <a:latin typeface="仓耳爱民小楷 W01" panose="02020400000000000000" pitchFamily="18" charset="-122"/>
                <a:ea typeface="仓耳爱民小楷 W01" panose="02020400000000000000" pitchFamily="18" charset="-122"/>
                <a:sym typeface="+mn-ea"/>
              </a:rPr>
              <a:t>分封制如何保障权利的继承？</a:t>
            </a:r>
          </a:p>
        </p:txBody>
      </p:sp>
      <p:pic>
        <p:nvPicPr>
          <p:cNvPr id="9" name="图片 8"/>
          <p:cNvPicPr>
            <a:picLocks noChangeAspect="1"/>
          </p:cNvPicPr>
          <p:nvPr/>
        </p:nvPicPr>
        <p:blipFill>
          <a:blip r:embed="rId2"/>
          <a:stretch>
            <a:fillRect/>
          </a:stretch>
        </p:blipFill>
        <p:spPr>
          <a:xfrm>
            <a:off x="323986" y="1155750"/>
            <a:ext cx="7955970" cy="7315834"/>
          </a:xfrm>
          <a:prstGeom prst="rect">
            <a:avLst/>
          </a:prstGeom>
        </p:spPr>
      </p:pic>
      <p:sp>
        <p:nvSpPr>
          <p:cNvPr id="13" name="矩形: 圆角 12"/>
          <p:cNvSpPr/>
          <p:nvPr/>
        </p:nvSpPr>
        <p:spPr>
          <a:xfrm>
            <a:off x="2235587" y="4506162"/>
            <a:ext cx="750626" cy="573206"/>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周</a:t>
            </a:r>
          </a:p>
        </p:txBody>
      </p:sp>
      <p:cxnSp>
        <p:nvCxnSpPr>
          <p:cNvPr id="14" name="直接箭头连接符 13"/>
          <p:cNvCxnSpPr/>
          <p:nvPr/>
        </p:nvCxnSpPr>
        <p:spPr>
          <a:xfrm flipV="1">
            <a:off x="2986213" y="4094328"/>
            <a:ext cx="421557" cy="65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3" idx="3"/>
          </p:cNvCxnSpPr>
          <p:nvPr/>
        </p:nvCxnSpPr>
        <p:spPr>
          <a:xfrm flipV="1">
            <a:off x="2986213" y="1928013"/>
            <a:ext cx="2310543" cy="28647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3" idx="3"/>
          </p:cNvCxnSpPr>
          <p:nvPr/>
        </p:nvCxnSpPr>
        <p:spPr>
          <a:xfrm flipV="1">
            <a:off x="2986213" y="3714465"/>
            <a:ext cx="2855760" cy="1078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3"/>
          </p:cNvCxnSpPr>
          <p:nvPr/>
        </p:nvCxnSpPr>
        <p:spPr>
          <a:xfrm flipV="1">
            <a:off x="2986213" y="4744875"/>
            <a:ext cx="1831642" cy="478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3" idx="3"/>
          </p:cNvCxnSpPr>
          <p:nvPr/>
        </p:nvCxnSpPr>
        <p:spPr>
          <a:xfrm>
            <a:off x="2986213" y="4792765"/>
            <a:ext cx="2441616" cy="3536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3" idx="3"/>
          </p:cNvCxnSpPr>
          <p:nvPr/>
        </p:nvCxnSpPr>
        <p:spPr>
          <a:xfrm>
            <a:off x="2986213" y="4792765"/>
            <a:ext cx="3819850" cy="16353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2210321" y="5011001"/>
            <a:ext cx="204300" cy="42080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886196" y="3853137"/>
            <a:ext cx="1518071" cy="998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3007904" y="4506162"/>
            <a:ext cx="2990152" cy="2387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47050" y="4967959"/>
            <a:ext cx="304150" cy="1784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807615" y="5079368"/>
            <a:ext cx="1608558" cy="123508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2807615" y="5011001"/>
            <a:ext cx="1075912" cy="13358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807615" y="5067313"/>
            <a:ext cx="1161135" cy="7275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3" idx="3"/>
          </p:cNvCxnSpPr>
          <p:nvPr/>
        </p:nvCxnSpPr>
        <p:spPr>
          <a:xfrm>
            <a:off x="2986213" y="4792765"/>
            <a:ext cx="2140394" cy="11741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215120" y="657225"/>
            <a:ext cx="5372735" cy="6292850"/>
            <a:chOff x="11917" y="5249"/>
            <a:chExt cx="6276" cy="4757"/>
          </a:xfrm>
        </p:grpSpPr>
        <p:grpSp>
          <p:nvGrpSpPr>
            <p:cNvPr id="2" name="组合 1"/>
            <p:cNvGrpSpPr/>
            <p:nvPr/>
          </p:nvGrpSpPr>
          <p:grpSpPr>
            <a:xfrm>
              <a:off x="11917" y="5249"/>
              <a:ext cx="5589" cy="4757"/>
              <a:chOff x="7269" y="6211"/>
              <a:chExt cx="5589" cy="4757"/>
            </a:xfrm>
          </p:grpSpPr>
          <p:pic>
            <p:nvPicPr>
              <p:cNvPr id="30" name="图片 29" descr="C:/Users/ADMINI~1/AppData/Local/Temp/kaimatting/20200728102123/output_aiMatting_20200728102130.pngoutput_aiMatting_20200728102130"/>
              <p:cNvPicPr>
                <a:picLocks noChangeAspect="1"/>
              </p:cNvPicPr>
              <p:nvPr/>
            </p:nvPicPr>
            <p:blipFill>
              <a:blip r:embed="rId3">
                <a:clrChange>
                  <a:clrFrom>
                    <a:srgbClr val="FFFFFF">
                      <a:alpha val="100000"/>
                    </a:srgbClr>
                  </a:clrFrom>
                  <a:clrTo>
                    <a:srgbClr val="FFFFFF">
                      <a:alpha val="100000"/>
                      <a:alpha val="0"/>
                    </a:srgbClr>
                  </a:clrTo>
                </a:clrChange>
              </a:blip>
              <a:srcRect t="1114" r="64683" b="2174"/>
              <a:stretch>
                <a:fillRect/>
              </a:stretch>
            </p:blipFill>
            <p:spPr>
              <a:xfrm>
                <a:off x="7269" y="6211"/>
                <a:ext cx="5021" cy="4757"/>
              </a:xfrm>
              <a:prstGeom prst="rect">
                <a:avLst/>
              </a:prstGeom>
            </p:spPr>
          </p:pic>
          <p:sp>
            <p:nvSpPr>
              <p:cNvPr id="31" name="文本框 30"/>
              <p:cNvSpPr txBox="1"/>
              <p:nvPr/>
            </p:nvSpPr>
            <p:spPr>
              <a:xfrm>
                <a:off x="10566" y="6578"/>
                <a:ext cx="1146" cy="283"/>
              </a:xfrm>
              <a:prstGeom prst="rect">
                <a:avLst/>
              </a:prstGeom>
              <a:noFill/>
            </p:spPr>
            <p:txBody>
              <a:bodyPr wrap="square" rtlCol="0">
                <a:spAutoFit/>
              </a:bodyPr>
              <a:lstStyle/>
              <a:p>
                <a:r>
                  <a:rPr lang="zh-CN" altLang="en-US" sz="1835">
                    <a:latin typeface="楷体" panose="02010609060101010101" pitchFamily="49" charset="-122"/>
                    <a:ea typeface="楷体" panose="02010609060101010101" pitchFamily="49" charset="-122"/>
                  </a:rPr>
                  <a:t>天子</a:t>
                </a:r>
              </a:p>
            </p:txBody>
          </p:sp>
          <p:sp>
            <p:nvSpPr>
              <p:cNvPr id="32" name="文本框 31"/>
              <p:cNvSpPr txBox="1"/>
              <p:nvPr/>
            </p:nvSpPr>
            <p:spPr>
              <a:xfrm>
                <a:off x="10907" y="7677"/>
                <a:ext cx="1146" cy="283"/>
              </a:xfrm>
              <a:prstGeom prst="rect">
                <a:avLst/>
              </a:prstGeom>
              <a:noFill/>
            </p:spPr>
            <p:txBody>
              <a:bodyPr wrap="square" rtlCol="0">
                <a:spAutoFit/>
              </a:bodyPr>
              <a:lstStyle/>
              <a:p>
                <a:r>
                  <a:rPr lang="zh-CN" altLang="en-US" sz="1835">
                    <a:latin typeface="楷体" panose="02010609060101010101" pitchFamily="49" charset="-122"/>
                    <a:ea typeface="楷体" panose="02010609060101010101" pitchFamily="49" charset="-122"/>
                  </a:rPr>
                  <a:t>诸侯</a:t>
                </a:r>
              </a:p>
            </p:txBody>
          </p:sp>
          <p:sp>
            <p:nvSpPr>
              <p:cNvPr id="33" name="文本框 32"/>
              <p:cNvSpPr txBox="1"/>
              <p:nvPr/>
            </p:nvSpPr>
            <p:spPr>
              <a:xfrm>
                <a:off x="11269" y="8647"/>
                <a:ext cx="1244" cy="283"/>
              </a:xfrm>
              <a:prstGeom prst="rect">
                <a:avLst/>
              </a:prstGeom>
              <a:noFill/>
            </p:spPr>
            <p:txBody>
              <a:bodyPr wrap="square" rtlCol="0">
                <a:spAutoFit/>
              </a:bodyPr>
              <a:lstStyle/>
              <a:p>
                <a:r>
                  <a:rPr lang="zh-CN" altLang="en-US" sz="1835">
                    <a:latin typeface="楷体" panose="02010609060101010101" pitchFamily="49" charset="-122"/>
                    <a:ea typeface="楷体" panose="02010609060101010101" pitchFamily="49" charset="-122"/>
                  </a:rPr>
                  <a:t>卿大夫</a:t>
                </a:r>
              </a:p>
            </p:txBody>
          </p:sp>
          <p:sp>
            <p:nvSpPr>
              <p:cNvPr id="6" name="文本框 5"/>
              <p:cNvSpPr txBox="1"/>
              <p:nvPr/>
            </p:nvSpPr>
            <p:spPr>
              <a:xfrm>
                <a:off x="11712" y="9392"/>
                <a:ext cx="1146" cy="283"/>
              </a:xfrm>
              <a:prstGeom prst="rect">
                <a:avLst/>
              </a:prstGeom>
              <a:noFill/>
            </p:spPr>
            <p:txBody>
              <a:bodyPr wrap="square" rtlCol="0">
                <a:spAutoFit/>
              </a:bodyPr>
              <a:lstStyle/>
              <a:p>
                <a:r>
                  <a:rPr lang="zh-CN" altLang="en-US" sz="1835">
                    <a:latin typeface="楷体" panose="02010609060101010101" pitchFamily="49" charset="-122"/>
                    <a:ea typeface="楷体" panose="02010609060101010101" pitchFamily="49" charset="-122"/>
                  </a:rPr>
                  <a:t>士</a:t>
                </a:r>
              </a:p>
            </p:txBody>
          </p:sp>
        </p:grpSp>
        <p:sp>
          <p:nvSpPr>
            <p:cNvPr id="35" name="文本框 34"/>
            <p:cNvSpPr txBox="1"/>
            <p:nvPr/>
          </p:nvSpPr>
          <p:spPr>
            <a:xfrm>
              <a:off x="16790" y="9032"/>
              <a:ext cx="1146" cy="283"/>
            </a:xfrm>
            <a:prstGeom prst="rect">
              <a:avLst/>
            </a:prstGeom>
            <a:noFill/>
          </p:spPr>
          <p:txBody>
            <a:bodyPr wrap="square" rtlCol="0">
              <a:spAutoFit/>
            </a:bodyPr>
            <a:lstStyle/>
            <a:p>
              <a:r>
                <a:rPr lang="zh-CN" altLang="en-US" sz="1835">
                  <a:latin typeface="楷体" panose="02010609060101010101" pitchFamily="49" charset="-122"/>
                  <a:ea typeface="楷体" panose="02010609060101010101" pitchFamily="49" charset="-122"/>
                </a:rPr>
                <a:t>平民</a:t>
              </a:r>
            </a:p>
          </p:txBody>
        </p:sp>
        <p:sp>
          <p:nvSpPr>
            <p:cNvPr id="36" name="文本框 35"/>
            <p:cNvSpPr txBox="1"/>
            <p:nvPr/>
          </p:nvSpPr>
          <p:spPr>
            <a:xfrm>
              <a:off x="17047" y="9523"/>
              <a:ext cx="1146" cy="283"/>
            </a:xfrm>
            <a:prstGeom prst="rect">
              <a:avLst/>
            </a:prstGeom>
            <a:noFill/>
          </p:spPr>
          <p:txBody>
            <a:bodyPr wrap="square" rtlCol="0">
              <a:spAutoFit/>
            </a:bodyPr>
            <a:lstStyle/>
            <a:p>
              <a:r>
                <a:rPr lang="zh-CN" altLang="en-US" sz="1835">
                  <a:latin typeface="楷体" panose="02010609060101010101" pitchFamily="49" charset="-122"/>
                  <a:ea typeface="楷体" panose="02010609060101010101" pitchFamily="49" charset="-122"/>
                </a:rPr>
                <a:t>奴隶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2" presetClass="entr" presetSubtype="4"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8"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8"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par>
                                <p:cTn id="28" presetID="22" presetClass="entr" presetSubtype="4"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par>
                                <p:cTn id="31" presetID="2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par>
                                <p:cTn id="34" presetID="22" presetClass="entr" presetSubtype="4"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par>
                                <p:cTn id="37" presetID="2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par>
                                <p:cTn id="40" presetID="22" presetClass="entr" presetSubtype="8"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2" presetClass="entr" presetSubtype="8"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1000" fill="hold"/>
                                        <p:tgtEl>
                                          <p:spTgt spid="8"/>
                                        </p:tgtEl>
                                        <p:attrNameLst>
                                          <p:attrName>ppt_x</p:attrName>
                                        </p:attrNameLst>
                                      </p:cBhvr>
                                      <p:tavLst>
                                        <p:tav tm="0">
                                          <p:val>
                                            <p:strVal val="#ppt_x-.2"/>
                                          </p:val>
                                        </p:tav>
                                        <p:tav tm="100000">
                                          <p:val>
                                            <p:strVal val="#ppt_x"/>
                                          </p:val>
                                        </p:tav>
                                      </p:tavLst>
                                    </p:anim>
                                    <p:anim calcmode="lin" valueType="num">
                                      <p:cBhvr>
                                        <p:cTn id="57"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5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409895" y="304142"/>
            <a:ext cx="12823055" cy="716915"/>
          </a:xfrm>
          <a:prstGeom prst="rect">
            <a:avLst/>
          </a:prstGeom>
          <a:noFill/>
        </p:spPr>
        <p:txBody>
          <a:bodyPr wrap="square" lIns="124788" tIns="62395" rIns="124788" bIns="62395" rtlCol="0">
            <a:spAutoFit/>
          </a:bodyPr>
          <a:lstStyle/>
          <a:p>
            <a:pPr algn="l"/>
            <a:r>
              <a:rPr lang="en-US" altLang="zh-CN" sz="3850" b="1" dirty="0" smtClean="0">
                <a:latin typeface="微软雅黑" panose="020B0503020204020204" pitchFamily="34" charset="-122"/>
                <a:ea typeface="微软雅黑" panose="020B0503020204020204" pitchFamily="34" charset="-122"/>
              </a:rPr>
              <a:t>3 </a:t>
            </a:r>
            <a:r>
              <a:rPr lang="zh-CN" altLang="en-US" sz="3850" b="1" dirty="0" smtClean="0">
                <a:latin typeface="微软雅黑" panose="020B0503020204020204" pitchFamily="34" charset="-122"/>
                <a:ea typeface="微软雅黑" panose="020B0503020204020204" pitchFamily="34" charset="-122"/>
              </a:rPr>
              <a:t>西周</a:t>
            </a:r>
          </a:p>
        </p:txBody>
      </p:sp>
      <p:sp>
        <p:nvSpPr>
          <p:cNvPr id="6" name="Content Placeholder 2"/>
          <p:cNvSpPr txBox="1"/>
          <p:nvPr/>
        </p:nvSpPr>
        <p:spPr>
          <a:xfrm>
            <a:off x="4475349" y="562424"/>
            <a:ext cx="13836579" cy="2030825"/>
          </a:xfrm>
          <a:prstGeom prst="rect">
            <a:avLst/>
          </a:prstGeom>
          <a:noFill/>
          <a:ln w="9525">
            <a:noFill/>
          </a:ln>
        </p:spPr>
        <p:txBody>
          <a:bodyPr lIns="212898" tIns="106449" rIns="212898" bIns="106449"/>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35000"/>
              </a:lnSpc>
              <a:spcBef>
                <a:spcPct val="20000"/>
              </a:spcBef>
              <a:buNone/>
            </a:pPr>
            <a:r>
              <a:rPr lang="zh-CN" altLang="en-US" sz="3500" dirty="0">
                <a:solidFill>
                  <a:schemeClr val="tx1"/>
                </a:solidFill>
                <a:latin typeface="黑体" panose="02010609060101010101" charset="-122"/>
                <a:ea typeface="黑体" panose="02010609060101010101" charset="-122"/>
                <a:cs typeface="黑体" panose="02010609060101010101" charset="-122"/>
              </a:rPr>
              <a:t>                </a:t>
            </a: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3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3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35000"/>
              </a:lnSpc>
              <a:spcBef>
                <a:spcPts val="20"/>
              </a:spcBef>
              <a:spcAft>
                <a:spcPts val="0"/>
              </a:spcAft>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3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3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50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p:txBody>
      </p:sp>
      <p:sp>
        <p:nvSpPr>
          <p:cNvPr id="10" name="Content Placeholder 2"/>
          <p:cNvSpPr txBox="1"/>
          <p:nvPr/>
        </p:nvSpPr>
        <p:spPr>
          <a:xfrm>
            <a:off x="4475349" y="1237370"/>
            <a:ext cx="13029982" cy="1772847"/>
          </a:xfrm>
          <a:prstGeom prst="rect">
            <a:avLst/>
          </a:prstGeom>
          <a:noFill/>
          <a:ln w="9525">
            <a:noFill/>
          </a:ln>
        </p:spPr>
        <p:txBody>
          <a:bodyPr lIns="212898" tIns="106449" rIns="212898" bIns="106449"/>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25000"/>
              </a:lnSpc>
              <a:spcBef>
                <a:spcPct val="20000"/>
              </a:spcBef>
              <a:buNone/>
            </a:pPr>
            <a:r>
              <a:rPr lang="en-US" sz="3500" b="1" dirty="0" smtClean="0">
                <a:solidFill>
                  <a:schemeClr val="tx1"/>
                </a:solidFill>
                <a:latin typeface="黑体" panose="02010609060101010101" charset="-122"/>
                <a:ea typeface="黑体" panose="02010609060101010101" charset="-122"/>
                <a:cs typeface="黑体" panose="02010609060101010101" charset="-122"/>
              </a:rPr>
              <a:t>2.</a:t>
            </a:r>
            <a:r>
              <a:rPr lang="zh-CN" altLang="en-US" sz="3500" b="1" dirty="0">
                <a:solidFill>
                  <a:schemeClr val="tx1"/>
                </a:solidFill>
                <a:latin typeface="黑体" panose="02010609060101010101" charset="-122"/>
                <a:ea typeface="黑体" panose="02010609060101010101" charset="-122"/>
                <a:cs typeface="黑体" panose="02010609060101010101" charset="-122"/>
              </a:rPr>
              <a:t>政治制度</a:t>
            </a:r>
            <a:r>
              <a:rPr lang="zh-CN" altLang="en-US" sz="3500" b="1" dirty="0" smtClean="0">
                <a:solidFill>
                  <a:schemeClr val="tx1"/>
                </a:solidFill>
                <a:latin typeface="黑体" panose="02010609060101010101" charset="-122"/>
                <a:ea typeface="黑体" panose="02010609060101010101" charset="-122"/>
                <a:cs typeface="黑体" panose="02010609060101010101" charset="-122"/>
              </a:rPr>
              <a:t>：</a:t>
            </a:r>
            <a:r>
              <a:rPr lang="zh-CN" altLang="en-US" sz="3500" dirty="0" smtClean="0">
                <a:solidFill>
                  <a:srgbClr val="FF0000"/>
                </a:solidFill>
                <a:latin typeface="黑体" panose="02010609060101010101" charset="-122"/>
                <a:ea typeface="黑体" panose="02010609060101010101" charset="-122"/>
                <a:cs typeface="黑体" panose="02010609060101010101" charset="-122"/>
              </a:rPr>
              <a:t>（</a:t>
            </a:r>
            <a:r>
              <a:rPr lang="en-US" altLang="zh-CN" sz="3500" dirty="0">
                <a:solidFill>
                  <a:srgbClr val="FF0000"/>
                </a:solidFill>
                <a:latin typeface="黑体" panose="02010609060101010101" charset="-122"/>
                <a:ea typeface="黑体" panose="02010609060101010101" charset="-122"/>
                <a:cs typeface="黑体" panose="02010609060101010101" charset="-122"/>
              </a:rPr>
              <a:t>1</a:t>
            </a:r>
            <a:r>
              <a:rPr lang="zh-CN" altLang="en-US" sz="3500" dirty="0">
                <a:solidFill>
                  <a:srgbClr val="FF0000"/>
                </a:solidFill>
                <a:latin typeface="黑体" panose="02010609060101010101" charset="-122"/>
                <a:ea typeface="黑体" panose="02010609060101010101" charset="-122"/>
                <a:cs typeface="黑体" panose="02010609060101010101" charset="-122"/>
              </a:rPr>
              <a:t>）</a:t>
            </a:r>
            <a:r>
              <a:rPr lang="zh-CN" altLang="en-US" sz="3500" dirty="0" smtClean="0">
                <a:solidFill>
                  <a:srgbClr val="FF0000"/>
                </a:solidFill>
                <a:latin typeface="黑体" panose="02010609060101010101" charset="-122"/>
                <a:ea typeface="黑体" panose="02010609060101010101" charset="-122"/>
                <a:cs typeface="黑体" panose="02010609060101010101" charset="-122"/>
              </a:rPr>
              <a:t>分封制    </a:t>
            </a:r>
            <a:r>
              <a:rPr lang="zh-CN" altLang="en-US" sz="4900" b="1" dirty="0" smtClean="0">
                <a:solidFill>
                  <a:srgbClr val="FF0000"/>
                </a:solidFill>
                <a:latin typeface="黑体" panose="02010609060101010101" charset="-122"/>
                <a:ea typeface="黑体" panose="02010609060101010101" charset="-122"/>
                <a:cs typeface="黑体" panose="02010609060101010101" charset="-122"/>
              </a:rPr>
              <a:t>（</a:t>
            </a:r>
            <a:r>
              <a:rPr lang="en-US" altLang="zh-CN" sz="4900" b="1" dirty="0" smtClean="0">
                <a:solidFill>
                  <a:srgbClr val="FF0000"/>
                </a:solidFill>
                <a:latin typeface="黑体" panose="02010609060101010101" charset="-122"/>
                <a:ea typeface="黑体" panose="02010609060101010101" charset="-122"/>
                <a:cs typeface="黑体" panose="02010609060101010101" charset="-122"/>
              </a:rPr>
              <a:t>2</a:t>
            </a:r>
            <a:r>
              <a:rPr lang="zh-CN" altLang="en-US" sz="4900" b="1" dirty="0" smtClean="0">
                <a:solidFill>
                  <a:srgbClr val="FF0000"/>
                </a:solidFill>
                <a:latin typeface="黑体" panose="02010609060101010101" charset="-122"/>
                <a:ea typeface="黑体" panose="02010609060101010101" charset="-122"/>
                <a:cs typeface="黑体" panose="02010609060101010101" charset="-122"/>
              </a:rPr>
              <a:t>）宗法制</a:t>
            </a:r>
            <a:endParaRPr lang="zh-CN" altLang="en-US" sz="4900" b="1" dirty="0">
              <a:solidFill>
                <a:srgbClr val="FF0000"/>
              </a:solidFill>
              <a:latin typeface="黑体" panose="02010609060101010101" charset="-122"/>
              <a:ea typeface="黑体" panose="02010609060101010101" charset="-122"/>
              <a:cs typeface="黑体" panose="02010609060101010101" charset="-122"/>
            </a:endParaRPr>
          </a:p>
          <a:p>
            <a:pPr marL="0" lvl="0" indent="0">
              <a:lnSpc>
                <a:spcPct val="12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2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25000"/>
              </a:lnSpc>
              <a:spcBef>
                <a:spcPts val="20"/>
              </a:spcBef>
              <a:spcAft>
                <a:spcPts val="0"/>
              </a:spcAft>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2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25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a:p>
            <a:pPr marL="0" lvl="0" indent="0">
              <a:lnSpc>
                <a:spcPct val="150000"/>
              </a:lnSpc>
              <a:spcBef>
                <a:spcPct val="20000"/>
              </a:spcBef>
              <a:buNone/>
            </a:pPr>
            <a:endParaRPr lang="zh-CN" altLang="en-US" sz="3500" b="1" dirty="0">
              <a:solidFill>
                <a:schemeClr val="tx1"/>
              </a:solidFill>
              <a:latin typeface="黑体" panose="02010609060101010101" charset="-122"/>
              <a:ea typeface="黑体" panose="02010609060101010101" charset="-122"/>
              <a:cs typeface="黑体" panose="02010609060101010101" charset="-122"/>
            </a:endParaRPr>
          </a:p>
        </p:txBody>
      </p:sp>
      <p:pic>
        <p:nvPicPr>
          <p:cNvPr id="23" name="Picture 1031" descr="天子"/>
          <p:cNvPicPr preferRelativeResize="0">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1030958" y="1687336"/>
            <a:ext cx="1444550" cy="1931831"/>
          </a:xfrm>
          <a:prstGeom prst="rect">
            <a:avLst/>
          </a:prstGeom>
          <a:noFill/>
          <a:ln w="9525">
            <a:noFill/>
            <a:miter lim="800000"/>
            <a:headEnd/>
            <a:tailEnd/>
          </a:ln>
        </p:spPr>
      </p:pic>
      <p:sp>
        <p:nvSpPr>
          <p:cNvPr id="24" name="Text Box 1053"/>
          <p:cNvSpPr txBox="1">
            <a:spLocks noChangeArrowheads="1"/>
          </p:cNvSpPr>
          <p:nvPr/>
        </p:nvSpPr>
        <p:spPr bwMode="auto">
          <a:xfrm>
            <a:off x="1275654" y="3479730"/>
            <a:ext cx="1074864" cy="584200"/>
          </a:xfrm>
          <a:prstGeom prst="rect">
            <a:avLst/>
          </a:prstGeom>
          <a:noFill/>
          <a:ln w="9525">
            <a:noFill/>
            <a:miter lim="800000"/>
          </a:ln>
        </p:spPr>
        <p:txBody>
          <a:bodyPr wrap="square" lIns="0" tIns="0" rIns="0">
            <a:spAutoFit/>
          </a:bodyPr>
          <a:lstStyle/>
          <a:p>
            <a:r>
              <a:rPr kumimoji="1" lang="zh-TW" altLang="en-US" sz="3500" b="1" dirty="0">
                <a:latin typeface="仿宋" panose="02010609060101010101" charset="-122"/>
                <a:ea typeface="仿宋" panose="02010609060101010101" charset="-122"/>
              </a:rPr>
              <a:t>天子</a:t>
            </a:r>
          </a:p>
        </p:txBody>
      </p:sp>
      <p:sp>
        <p:nvSpPr>
          <p:cNvPr id="25" name="AutoShape 1057"/>
          <p:cNvSpPr>
            <a:spLocks noChangeArrowheads="1"/>
          </p:cNvSpPr>
          <p:nvPr/>
        </p:nvSpPr>
        <p:spPr bwMode="auto">
          <a:xfrm rot="5400000">
            <a:off x="3050468" y="3325792"/>
            <a:ext cx="1130527" cy="53848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240 h 21600"/>
              <a:gd name="T20" fmla="*/ 1959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75" y="0"/>
                </a:moveTo>
                <a:lnTo>
                  <a:pt x="14549" y="4890"/>
                </a:lnTo>
                <a:lnTo>
                  <a:pt x="16550" y="4890"/>
                </a:lnTo>
                <a:lnTo>
                  <a:pt x="16550" y="18240"/>
                </a:lnTo>
                <a:lnTo>
                  <a:pt x="0" y="18240"/>
                </a:lnTo>
                <a:lnTo>
                  <a:pt x="0" y="21600"/>
                </a:lnTo>
                <a:lnTo>
                  <a:pt x="19599" y="21600"/>
                </a:lnTo>
                <a:lnTo>
                  <a:pt x="19599" y="4890"/>
                </a:lnTo>
                <a:lnTo>
                  <a:pt x="21600" y="4890"/>
                </a:lnTo>
                <a:close/>
              </a:path>
            </a:pathLst>
          </a:custGeom>
          <a:solidFill>
            <a:srgbClr val="009900"/>
          </a:solidFill>
          <a:ln w="9525">
            <a:noFill/>
            <a:miter lim="800000"/>
          </a:ln>
        </p:spPr>
        <p:txBody>
          <a:bodyPr lIns="0" tIns="0" rIns="0" bIns="0" anchor="ctr">
            <a:spAutoFit/>
          </a:bodyPr>
          <a:lstStyle/>
          <a:p>
            <a:endParaRPr lang="zh-CN" altLang="en-US" sz="3500" b="1">
              <a:latin typeface="仿宋" panose="02010609060101010101" charset="-122"/>
              <a:ea typeface="仿宋" panose="02010609060101010101" charset="-122"/>
            </a:endParaRPr>
          </a:p>
        </p:txBody>
      </p:sp>
      <p:sp>
        <p:nvSpPr>
          <p:cNvPr id="26" name="AutoShape 1058"/>
          <p:cNvSpPr>
            <a:spLocks noChangeArrowheads="1"/>
          </p:cNvSpPr>
          <p:nvPr/>
        </p:nvSpPr>
        <p:spPr bwMode="auto">
          <a:xfrm>
            <a:off x="2342228" y="2577614"/>
            <a:ext cx="2222030" cy="1238969"/>
          </a:xfrm>
          <a:prstGeom prst="rightArrow">
            <a:avLst>
              <a:gd name="adj1" fmla="val 38889"/>
              <a:gd name="adj2" fmla="val 67191"/>
            </a:avLst>
          </a:prstGeom>
          <a:solidFill>
            <a:srgbClr val="FF9900"/>
          </a:solidFill>
          <a:ln w="9525">
            <a:noFill/>
            <a:miter lim="800000"/>
          </a:ln>
        </p:spPr>
        <p:txBody>
          <a:bodyPr lIns="0" tIns="0" rIns="0" bIns="0" anchor="ctr">
            <a:spAutoFit/>
          </a:bodyPr>
          <a:lstStyle/>
          <a:p>
            <a:endParaRPr lang="zh-CN" altLang="en-US" sz="3150"/>
          </a:p>
        </p:txBody>
      </p:sp>
      <p:pic>
        <p:nvPicPr>
          <p:cNvPr id="27" name="Picture 1091" descr="天子"/>
          <p:cNvPicPr preferRelativeResize="0">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4350359" y="1799825"/>
            <a:ext cx="1366531" cy="1827492"/>
          </a:xfrm>
          <a:prstGeom prst="rect">
            <a:avLst/>
          </a:prstGeom>
          <a:noFill/>
          <a:ln w="9525">
            <a:noFill/>
            <a:miter lim="800000"/>
            <a:headEnd/>
            <a:tailEnd/>
          </a:ln>
        </p:spPr>
      </p:pic>
      <p:sp>
        <p:nvSpPr>
          <p:cNvPr id="28" name="AutoShape 1092"/>
          <p:cNvSpPr>
            <a:spLocks noChangeArrowheads="1"/>
          </p:cNvSpPr>
          <p:nvPr/>
        </p:nvSpPr>
        <p:spPr bwMode="auto">
          <a:xfrm>
            <a:off x="5408629" y="3747512"/>
            <a:ext cx="2222030" cy="1238969"/>
          </a:xfrm>
          <a:prstGeom prst="rightArrow">
            <a:avLst>
              <a:gd name="adj1" fmla="val 38889"/>
              <a:gd name="adj2" fmla="val 67191"/>
            </a:avLst>
          </a:prstGeom>
          <a:solidFill>
            <a:srgbClr val="FF9900"/>
          </a:solidFill>
          <a:ln w="9525">
            <a:noFill/>
            <a:miter lim="800000"/>
          </a:ln>
        </p:spPr>
        <p:txBody>
          <a:bodyPr lIns="0" tIns="0" rIns="0" bIns="0" anchor="ctr">
            <a:spAutoFit/>
          </a:bodyPr>
          <a:lstStyle/>
          <a:p>
            <a:endParaRPr lang="zh-CN" altLang="en-US" sz="3150" b="1">
              <a:latin typeface="仿宋" panose="02010609060101010101" charset="-122"/>
              <a:ea typeface="仿宋" panose="02010609060101010101" charset="-122"/>
            </a:endParaRPr>
          </a:p>
        </p:txBody>
      </p:sp>
      <p:pic>
        <p:nvPicPr>
          <p:cNvPr id="29" name="Picture 1094" descr="諸侯"/>
          <p:cNvPicPr preferRelativeResize="0">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7391526" y="3485565"/>
            <a:ext cx="1255714" cy="1576500"/>
          </a:xfrm>
          <a:prstGeom prst="rect">
            <a:avLst/>
          </a:prstGeom>
          <a:noFill/>
          <a:ln w="9525">
            <a:noFill/>
            <a:miter lim="800000"/>
            <a:headEnd/>
            <a:tailEnd/>
          </a:ln>
        </p:spPr>
      </p:pic>
      <p:sp>
        <p:nvSpPr>
          <p:cNvPr id="30" name="AutoShape 1095"/>
          <p:cNvSpPr>
            <a:spLocks noChangeArrowheads="1"/>
          </p:cNvSpPr>
          <p:nvPr/>
        </p:nvSpPr>
        <p:spPr bwMode="auto">
          <a:xfrm>
            <a:off x="8475030" y="4917411"/>
            <a:ext cx="2222030" cy="1238969"/>
          </a:xfrm>
          <a:prstGeom prst="rightArrow">
            <a:avLst>
              <a:gd name="adj1" fmla="val 38889"/>
              <a:gd name="adj2" fmla="val 67191"/>
            </a:avLst>
          </a:prstGeom>
          <a:solidFill>
            <a:srgbClr val="FF9900"/>
          </a:solidFill>
          <a:ln w="9525">
            <a:noFill/>
            <a:miter lim="800000"/>
          </a:ln>
        </p:spPr>
        <p:txBody>
          <a:bodyPr lIns="0" tIns="0" rIns="0" bIns="0" anchor="ctr">
            <a:spAutoFit/>
          </a:bodyPr>
          <a:lstStyle/>
          <a:p>
            <a:endParaRPr lang="zh-CN" altLang="en-US" sz="3150" b="1">
              <a:latin typeface="仿宋" panose="02010609060101010101" charset="-122"/>
              <a:ea typeface="仿宋" panose="02010609060101010101" charset="-122"/>
            </a:endParaRPr>
          </a:p>
        </p:txBody>
      </p:sp>
      <p:pic>
        <p:nvPicPr>
          <p:cNvPr id="31" name="Picture 1096" descr="卿大夫"/>
          <p:cNvPicPr preferRelativeResize="0">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10474871" y="4527065"/>
            <a:ext cx="1108261" cy="1547420"/>
          </a:xfrm>
          <a:prstGeom prst="rect">
            <a:avLst/>
          </a:prstGeom>
          <a:noFill/>
          <a:ln w="9525">
            <a:noFill/>
            <a:miter lim="800000"/>
            <a:headEnd/>
            <a:tailEnd/>
          </a:ln>
        </p:spPr>
      </p:pic>
      <p:sp>
        <p:nvSpPr>
          <p:cNvPr id="32" name="AutoShape 1100"/>
          <p:cNvSpPr>
            <a:spLocks noChangeArrowheads="1"/>
          </p:cNvSpPr>
          <p:nvPr/>
        </p:nvSpPr>
        <p:spPr bwMode="auto">
          <a:xfrm>
            <a:off x="11541431" y="6266981"/>
            <a:ext cx="2222030" cy="1376774"/>
          </a:xfrm>
          <a:prstGeom prst="rightArrow">
            <a:avLst>
              <a:gd name="adj1" fmla="val 38889"/>
              <a:gd name="adj2" fmla="val 67191"/>
            </a:avLst>
          </a:prstGeom>
          <a:solidFill>
            <a:srgbClr val="FF9900"/>
          </a:solidFill>
          <a:ln w="9525">
            <a:noFill/>
            <a:miter lim="800000"/>
          </a:ln>
        </p:spPr>
        <p:txBody>
          <a:bodyPr lIns="0" tIns="0" rIns="0" bIns="0" anchor="ctr">
            <a:spAutoFit/>
          </a:bodyPr>
          <a:lstStyle/>
          <a:p>
            <a:endParaRPr lang="zh-CN" altLang="en-US" sz="3500" b="1">
              <a:latin typeface="仿宋" panose="02010609060101010101" charset="-122"/>
              <a:ea typeface="仿宋" panose="02010609060101010101" charset="-122"/>
            </a:endParaRPr>
          </a:p>
        </p:txBody>
      </p:sp>
      <p:pic>
        <p:nvPicPr>
          <p:cNvPr id="33" name="Picture 1101" descr="士大夫"/>
          <p:cNvPicPr preferRelativeResize="0">
            <a:picLocks noChangeAspect="1" noChangeArrowheads="1"/>
          </p:cNvPicPr>
          <p:nvPr/>
        </p:nvPicPr>
        <p:blipFill>
          <a:blip r:embed="rId5">
            <a:clrChange>
              <a:clrFrom>
                <a:srgbClr val="FFFFFF"/>
              </a:clrFrom>
              <a:clrTo>
                <a:srgbClr val="FFFFFF">
                  <a:alpha val="0"/>
                </a:srgbClr>
              </a:clrTo>
            </a:clrChange>
          </a:blip>
          <a:srcRect l="18274" t="8470" r="17769" b="7409"/>
          <a:stretch>
            <a:fillRect/>
          </a:stretch>
        </p:blipFill>
        <p:spPr bwMode="auto">
          <a:xfrm>
            <a:off x="13682948" y="5999490"/>
            <a:ext cx="833268" cy="1249900"/>
          </a:xfrm>
          <a:prstGeom prst="rect">
            <a:avLst/>
          </a:prstGeom>
          <a:noFill/>
          <a:ln w="9525">
            <a:noFill/>
            <a:miter lim="800000"/>
            <a:headEnd/>
            <a:tailEnd/>
          </a:ln>
        </p:spPr>
      </p:pic>
      <p:grpSp>
        <p:nvGrpSpPr>
          <p:cNvPr id="34" name="Group 1118"/>
          <p:cNvGrpSpPr/>
          <p:nvPr/>
        </p:nvGrpSpPr>
        <p:grpSpPr bwMode="auto">
          <a:xfrm>
            <a:off x="10910976" y="2585392"/>
            <a:ext cx="4032985" cy="1239269"/>
            <a:chOff x="432" y="3071"/>
            <a:chExt cx="1452" cy="661"/>
          </a:xfrm>
        </p:grpSpPr>
        <p:sp>
          <p:nvSpPr>
            <p:cNvPr id="35" name="AutoShape 1103"/>
            <p:cNvSpPr>
              <a:spLocks noChangeArrowheads="1"/>
            </p:cNvSpPr>
            <p:nvPr/>
          </p:nvSpPr>
          <p:spPr bwMode="auto">
            <a:xfrm>
              <a:off x="432" y="3071"/>
              <a:ext cx="432" cy="661"/>
            </a:xfrm>
            <a:prstGeom prst="rightArrow">
              <a:avLst>
                <a:gd name="adj1" fmla="val 38889"/>
                <a:gd name="adj2" fmla="val 56944"/>
              </a:avLst>
            </a:prstGeom>
            <a:solidFill>
              <a:srgbClr val="FF9900"/>
            </a:solidFill>
            <a:ln w="9525">
              <a:noFill/>
              <a:miter lim="800000"/>
            </a:ln>
          </p:spPr>
          <p:txBody>
            <a:bodyPr lIns="0" tIns="0" rIns="0" bIns="0" anchor="ctr">
              <a:spAutoFit/>
            </a:bodyPr>
            <a:lstStyle/>
            <a:p>
              <a:endParaRPr lang="zh-CN" altLang="en-US" sz="3150"/>
            </a:p>
          </p:txBody>
        </p:sp>
        <p:sp>
          <p:nvSpPr>
            <p:cNvPr id="36" name="Text Box 1105"/>
            <p:cNvSpPr txBox="1">
              <a:spLocks noChangeArrowheads="1"/>
            </p:cNvSpPr>
            <p:nvPr/>
          </p:nvSpPr>
          <p:spPr bwMode="auto">
            <a:xfrm>
              <a:off x="612" y="3259"/>
              <a:ext cx="1272" cy="258"/>
            </a:xfrm>
            <a:prstGeom prst="rect">
              <a:avLst/>
            </a:prstGeom>
            <a:noFill/>
            <a:ln w="9525">
              <a:noFill/>
              <a:miter lim="800000"/>
            </a:ln>
          </p:spPr>
          <p:txBody>
            <a:bodyPr wrap="none" lIns="0" tIns="0" rIns="0" bIns="0" anchor="ctr" anchorCtr="1">
              <a:spAutoFit/>
            </a:bodyPr>
            <a:lstStyle/>
            <a:p>
              <a:r>
                <a:rPr kumimoji="1" lang="en-US" altLang="zh-CN" sz="2800" b="1" dirty="0">
                  <a:latin typeface="仿宋" panose="02010609060101010101" charset="-122"/>
                  <a:ea typeface="仿宋" panose="02010609060101010101" charset="-122"/>
                </a:rPr>
                <a:t>    </a:t>
              </a:r>
              <a:r>
                <a:rPr kumimoji="1" lang="zh-CN" altLang="en-US" sz="3150" b="1" dirty="0" smtClean="0">
                  <a:latin typeface="仿宋" panose="02010609060101010101" charset="-122"/>
                  <a:ea typeface="仿宋" panose="02010609060101010101" charset="-122"/>
                </a:rPr>
                <a:t>嫡长子</a:t>
              </a:r>
              <a:r>
                <a:rPr kumimoji="1" lang="zh-CN" altLang="en-US" sz="3150" b="1" dirty="0">
                  <a:latin typeface="仿宋" panose="02010609060101010101" charset="-122"/>
                  <a:ea typeface="仿宋" panose="02010609060101010101" charset="-122"/>
                </a:rPr>
                <a:t>（大宗）</a:t>
              </a:r>
            </a:p>
          </p:txBody>
        </p:sp>
      </p:grpSp>
      <p:grpSp>
        <p:nvGrpSpPr>
          <p:cNvPr id="37" name="Group 1119"/>
          <p:cNvGrpSpPr/>
          <p:nvPr/>
        </p:nvGrpSpPr>
        <p:grpSpPr bwMode="auto">
          <a:xfrm>
            <a:off x="10849843" y="3260338"/>
            <a:ext cx="3985767" cy="1239269"/>
            <a:chOff x="432" y="3359"/>
            <a:chExt cx="1435" cy="661"/>
          </a:xfrm>
        </p:grpSpPr>
        <p:sp>
          <p:nvSpPr>
            <p:cNvPr id="38" name="AutoShape 1104"/>
            <p:cNvSpPr>
              <a:spLocks noChangeArrowheads="1"/>
            </p:cNvSpPr>
            <p:nvPr/>
          </p:nvSpPr>
          <p:spPr bwMode="auto">
            <a:xfrm>
              <a:off x="432" y="3359"/>
              <a:ext cx="432" cy="661"/>
            </a:xfrm>
            <a:prstGeom prst="rightArrow">
              <a:avLst>
                <a:gd name="adj1" fmla="val 38889"/>
                <a:gd name="adj2" fmla="val 56944"/>
              </a:avLst>
            </a:prstGeom>
            <a:solidFill>
              <a:srgbClr val="009900"/>
            </a:solidFill>
            <a:ln w="9525">
              <a:noFill/>
              <a:miter lim="800000"/>
            </a:ln>
          </p:spPr>
          <p:txBody>
            <a:bodyPr lIns="0" tIns="0" rIns="0" bIns="0" anchor="ctr">
              <a:spAutoFit/>
            </a:bodyPr>
            <a:lstStyle/>
            <a:p>
              <a:endParaRPr lang="zh-CN" altLang="en-US" sz="3150" b="1">
                <a:latin typeface="仿宋" panose="02010609060101010101" charset="-122"/>
                <a:ea typeface="仿宋" panose="02010609060101010101" charset="-122"/>
              </a:endParaRPr>
            </a:p>
          </p:txBody>
        </p:sp>
        <p:sp>
          <p:nvSpPr>
            <p:cNvPr id="39" name="Text Box 1106"/>
            <p:cNvSpPr txBox="1">
              <a:spLocks noChangeArrowheads="1"/>
            </p:cNvSpPr>
            <p:nvPr/>
          </p:nvSpPr>
          <p:spPr bwMode="auto">
            <a:xfrm>
              <a:off x="837" y="3573"/>
              <a:ext cx="1030" cy="230"/>
            </a:xfrm>
            <a:prstGeom prst="rect">
              <a:avLst/>
            </a:prstGeom>
            <a:noFill/>
            <a:ln w="9525">
              <a:noFill/>
              <a:miter lim="800000"/>
            </a:ln>
          </p:spPr>
          <p:txBody>
            <a:bodyPr wrap="none" lIns="0" tIns="0" rIns="0" bIns="0" anchor="ctr" anchorCtr="1">
              <a:spAutoFit/>
            </a:bodyPr>
            <a:lstStyle/>
            <a:p>
              <a:r>
                <a:rPr kumimoji="1" lang="zh-CN" altLang="en-US" sz="2800" b="1" dirty="0">
                  <a:latin typeface="仿宋" panose="02010609060101010101" charset="-122"/>
                  <a:ea typeface="仿宋" panose="02010609060101010101" charset="-122"/>
                </a:rPr>
                <a:t>其他儿子（小宗）</a:t>
              </a:r>
              <a:endParaRPr kumimoji="1" lang="zh-TW" altLang="en-US" sz="2800" b="1" dirty="0">
                <a:latin typeface="仿宋" panose="02010609060101010101" charset="-122"/>
                <a:ea typeface="仿宋" panose="02010609060101010101" charset="-122"/>
              </a:endParaRPr>
            </a:p>
          </p:txBody>
        </p:sp>
      </p:grpSp>
      <p:sp>
        <p:nvSpPr>
          <p:cNvPr id="40" name="AutoShape 1107"/>
          <p:cNvSpPr>
            <a:spLocks noChangeArrowheads="1"/>
          </p:cNvSpPr>
          <p:nvPr/>
        </p:nvSpPr>
        <p:spPr bwMode="auto">
          <a:xfrm rot="5400000">
            <a:off x="9183270" y="5755582"/>
            <a:ext cx="1130527" cy="53848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240 h 21600"/>
              <a:gd name="T20" fmla="*/ 1959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75" y="0"/>
                </a:moveTo>
                <a:lnTo>
                  <a:pt x="14549" y="4890"/>
                </a:lnTo>
                <a:lnTo>
                  <a:pt x="16550" y="4890"/>
                </a:lnTo>
                <a:lnTo>
                  <a:pt x="16550" y="18240"/>
                </a:lnTo>
                <a:lnTo>
                  <a:pt x="0" y="18240"/>
                </a:lnTo>
                <a:lnTo>
                  <a:pt x="0" y="21600"/>
                </a:lnTo>
                <a:lnTo>
                  <a:pt x="19599" y="21600"/>
                </a:lnTo>
                <a:lnTo>
                  <a:pt x="19599" y="4890"/>
                </a:lnTo>
                <a:lnTo>
                  <a:pt x="21600" y="4890"/>
                </a:lnTo>
                <a:close/>
              </a:path>
            </a:pathLst>
          </a:custGeom>
          <a:solidFill>
            <a:srgbClr val="009900"/>
          </a:solidFill>
          <a:ln w="9525">
            <a:noFill/>
            <a:miter lim="800000"/>
          </a:ln>
        </p:spPr>
        <p:txBody>
          <a:bodyPr lIns="0" tIns="0" rIns="0" bIns="0" anchor="ctr">
            <a:spAutoFit/>
          </a:bodyPr>
          <a:lstStyle/>
          <a:p>
            <a:endParaRPr lang="zh-CN" altLang="en-US" sz="3500" b="1">
              <a:latin typeface="仿宋" panose="02010609060101010101" charset="-122"/>
              <a:ea typeface="仿宋" panose="02010609060101010101" charset="-122"/>
            </a:endParaRPr>
          </a:p>
        </p:txBody>
      </p:sp>
      <p:sp>
        <p:nvSpPr>
          <p:cNvPr id="41" name="AutoShape 1108"/>
          <p:cNvSpPr>
            <a:spLocks noChangeArrowheads="1"/>
          </p:cNvSpPr>
          <p:nvPr/>
        </p:nvSpPr>
        <p:spPr bwMode="auto">
          <a:xfrm rot="5400000">
            <a:off x="6116869" y="4522678"/>
            <a:ext cx="1130527" cy="48450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240 h 21600"/>
              <a:gd name="T20" fmla="*/ 1959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75" y="0"/>
                </a:moveTo>
                <a:lnTo>
                  <a:pt x="14549" y="4890"/>
                </a:lnTo>
                <a:lnTo>
                  <a:pt x="16550" y="4890"/>
                </a:lnTo>
                <a:lnTo>
                  <a:pt x="16550" y="18240"/>
                </a:lnTo>
                <a:lnTo>
                  <a:pt x="0" y="18240"/>
                </a:lnTo>
                <a:lnTo>
                  <a:pt x="0" y="21600"/>
                </a:lnTo>
                <a:lnTo>
                  <a:pt x="19599" y="21600"/>
                </a:lnTo>
                <a:lnTo>
                  <a:pt x="19599" y="4890"/>
                </a:lnTo>
                <a:lnTo>
                  <a:pt x="21600" y="4890"/>
                </a:lnTo>
                <a:close/>
              </a:path>
            </a:pathLst>
          </a:custGeom>
          <a:solidFill>
            <a:srgbClr val="009900"/>
          </a:solidFill>
          <a:ln w="9525">
            <a:noFill/>
            <a:miter lim="800000"/>
          </a:ln>
        </p:spPr>
        <p:txBody>
          <a:bodyPr lIns="0" tIns="0" rIns="0" bIns="0" anchor="ctr">
            <a:spAutoFit/>
          </a:bodyPr>
          <a:lstStyle/>
          <a:p>
            <a:endParaRPr lang="zh-CN" altLang="en-US" sz="3150" b="1">
              <a:latin typeface="仿宋" panose="02010609060101010101" charset="-122"/>
              <a:ea typeface="仿宋" panose="02010609060101010101" charset="-122"/>
            </a:endParaRPr>
          </a:p>
        </p:txBody>
      </p:sp>
      <p:sp>
        <p:nvSpPr>
          <p:cNvPr id="42" name="AutoShape 1109"/>
          <p:cNvSpPr>
            <a:spLocks noChangeArrowheads="1"/>
          </p:cNvSpPr>
          <p:nvPr/>
        </p:nvSpPr>
        <p:spPr bwMode="auto">
          <a:xfrm rot="5400000">
            <a:off x="12249671" y="7105465"/>
            <a:ext cx="1130527" cy="53848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240 h 21600"/>
              <a:gd name="T20" fmla="*/ 1959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75" y="0"/>
                </a:moveTo>
                <a:lnTo>
                  <a:pt x="14549" y="4890"/>
                </a:lnTo>
                <a:lnTo>
                  <a:pt x="16550" y="4890"/>
                </a:lnTo>
                <a:lnTo>
                  <a:pt x="16550" y="18240"/>
                </a:lnTo>
                <a:lnTo>
                  <a:pt x="0" y="18240"/>
                </a:lnTo>
                <a:lnTo>
                  <a:pt x="0" y="21600"/>
                </a:lnTo>
                <a:lnTo>
                  <a:pt x="19599" y="21600"/>
                </a:lnTo>
                <a:lnTo>
                  <a:pt x="19599" y="4890"/>
                </a:lnTo>
                <a:lnTo>
                  <a:pt x="21600" y="4890"/>
                </a:lnTo>
                <a:close/>
              </a:path>
            </a:pathLst>
          </a:custGeom>
          <a:solidFill>
            <a:srgbClr val="009900"/>
          </a:solidFill>
          <a:ln w="9525">
            <a:noFill/>
            <a:miter lim="800000"/>
          </a:ln>
        </p:spPr>
        <p:txBody>
          <a:bodyPr lIns="0" tIns="0" rIns="0" bIns="0" anchor="ctr">
            <a:spAutoFit/>
          </a:bodyPr>
          <a:lstStyle/>
          <a:p>
            <a:endParaRPr lang="zh-CN" altLang="en-US" sz="3500" b="1">
              <a:latin typeface="仿宋" panose="02010609060101010101" charset="-122"/>
              <a:ea typeface="仿宋" panose="02010609060101010101" charset="-122"/>
            </a:endParaRPr>
          </a:p>
        </p:txBody>
      </p:sp>
      <p:grpSp>
        <p:nvGrpSpPr>
          <p:cNvPr id="43" name="Group 1114"/>
          <p:cNvGrpSpPr/>
          <p:nvPr/>
        </p:nvGrpSpPr>
        <p:grpSpPr bwMode="auto">
          <a:xfrm>
            <a:off x="4475379" y="3537849"/>
            <a:ext cx="1249893" cy="2221685"/>
            <a:chOff x="1488" y="1183"/>
            <a:chExt cx="450" cy="1185"/>
          </a:xfrm>
        </p:grpSpPr>
        <p:pic>
          <p:nvPicPr>
            <p:cNvPr id="44" name="Picture 1060" descr="諸侯"/>
            <p:cNvPicPr preferRelativeResize="0">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1488" y="1183"/>
              <a:ext cx="450" cy="837"/>
            </a:xfrm>
            <a:prstGeom prst="rect">
              <a:avLst/>
            </a:prstGeom>
            <a:noFill/>
            <a:ln w="9525">
              <a:noFill/>
              <a:miter lim="800000"/>
              <a:headEnd/>
              <a:tailEnd/>
            </a:ln>
          </p:spPr>
        </p:pic>
        <p:sp>
          <p:nvSpPr>
            <p:cNvPr id="45" name="Text Box 1110"/>
            <p:cNvSpPr txBox="1">
              <a:spLocks noChangeArrowheads="1"/>
            </p:cNvSpPr>
            <p:nvPr/>
          </p:nvSpPr>
          <p:spPr bwMode="auto">
            <a:xfrm>
              <a:off x="1488" y="2056"/>
              <a:ext cx="357" cy="312"/>
            </a:xfrm>
            <a:prstGeom prst="rect">
              <a:avLst/>
            </a:prstGeom>
            <a:noFill/>
            <a:ln w="9525">
              <a:noFill/>
              <a:miter lim="800000"/>
            </a:ln>
          </p:spPr>
          <p:txBody>
            <a:bodyPr lIns="0" tIns="0" rIns="0">
              <a:spAutoFit/>
            </a:bodyPr>
            <a:lstStyle/>
            <a:p>
              <a:r>
                <a:rPr kumimoji="1" lang="zh-CN" altLang="en-US" sz="3500" b="1" dirty="0">
                  <a:latin typeface="仿宋" panose="02010609060101010101" charset="-122"/>
                  <a:ea typeface="仿宋" panose="02010609060101010101" charset="-122"/>
                </a:rPr>
                <a:t>诸侯</a:t>
              </a:r>
              <a:endParaRPr kumimoji="1" lang="zh-TW" altLang="en-US" sz="3500" b="1" dirty="0">
                <a:latin typeface="仿宋" panose="02010609060101010101" charset="-122"/>
                <a:ea typeface="仿宋" panose="02010609060101010101" charset="-122"/>
              </a:endParaRPr>
            </a:p>
          </p:txBody>
        </p:sp>
      </p:grpSp>
      <p:grpSp>
        <p:nvGrpSpPr>
          <p:cNvPr id="46" name="Group 1115"/>
          <p:cNvGrpSpPr/>
          <p:nvPr/>
        </p:nvGrpSpPr>
        <p:grpSpPr bwMode="auto">
          <a:xfrm>
            <a:off x="7350128" y="4703996"/>
            <a:ext cx="1533200" cy="2073568"/>
            <a:chOff x="2523" y="1805"/>
            <a:chExt cx="552" cy="1106"/>
          </a:xfrm>
        </p:grpSpPr>
        <p:pic>
          <p:nvPicPr>
            <p:cNvPr id="47" name="Picture 1066" descr="卿大夫"/>
            <p:cNvPicPr preferRelativeResize="0">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2523" y="1805"/>
              <a:ext cx="414" cy="856"/>
            </a:xfrm>
            <a:prstGeom prst="rect">
              <a:avLst/>
            </a:prstGeom>
            <a:noFill/>
            <a:ln w="9525">
              <a:noFill/>
              <a:miter lim="800000"/>
              <a:headEnd/>
              <a:tailEnd/>
            </a:ln>
          </p:spPr>
        </p:pic>
        <p:sp>
          <p:nvSpPr>
            <p:cNvPr id="48" name="Text Box 1111"/>
            <p:cNvSpPr txBox="1">
              <a:spLocks noChangeArrowheads="1"/>
            </p:cNvSpPr>
            <p:nvPr/>
          </p:nvSpPr>
          <p:spPr bwMode="auto">
            <a:xfrm>
              <a:off x="2523" y="2599"/>
              <a:ext cx="552" cy="312"/>
            </a:xfrm>
            <a:prstGeom prst="rect">
              <a:avLst/>
            </a:prstGeom>
            <a:noFill/>
            <a:ln w="9525">
              <a:noFill/>
              <a:miter lim="800000"/>
            </a:ln>
          </p:spPr>
          <p:txBody>
            <a:bodyPr wrap="square" lIns="0" tIns="0" rIns="0">
              <a:spAutoFit/>
            </a:bodyPr>
            <a:lstStyle/>
            <a:p>
              <a:r>
                <a:rPr kumimoji="1" lang="zh-CN" altLang="en-US" sz="3500" b="1" dirty="0">
                  <a:latin typeface="仿宋" panose="02010609060101010101" charset="-122"/>
                  <a:ea typeface="仿宋" panose="02010609060101010101" charset="-122"/>
                </a:rPr>
                <a:t>卿大夫</a:t>
              </a:r>
              <a:endParaRPr kumimoji="1" lang="zh-TW" altLang="en-US" sz="3500" b="1" dirty="0">
                <a:latin typeface="仿宋" panose="02010609060101010101" charset="-122"/>
                <a:ea typeface="仿宋" panose="02010609060101010101" charset="-122"/>
              </a:endParaRPr>
            </a:p>
          </p:txBody>
        </p:sp>
      </p:grpSp>
      <p:grpSp>
        <p:nvGrpSpPr>
          <p:cNvPr id="49" name="Group 1116"/>
          <p:cNvGrpSpPr/>
          <p:nvPr/>
        </p:nvGrpSpPr>
        <p:grpSpPr bwMode="auto">
          <a:xfrm>
            <a:off x="10474866" y="5962013"/>
            <a:ext cx="1124903" cy="1940455"/>
            <a:chOff x="3648" y="2476"/>
            <a:chExt cx="405" cy="1035"/>
          </a:xfrm>
        </p:grpSpPr>
        <p:pic>
          <p:nvPicPr>
            <p:cNvPr id="50" name="Picture 1075" descr="士大夫"/>
            <p:cNvPicPr preferRelativeResize="0">
              <a:picLocks noChangeAspect="1" noChangeArrowheads="1"/>
            </p:cNvPicPr>
            <p:nvPr/>
          </p:nvPicPr>
          <p:blipFill>
            <a:blip r:embed="rId5">
              <a:clrChange>
                <a:clrFrom>
                  <a:srgbClr val="FFFFFF"/>
                </a:clrFrom>
                <a:clrTo>
                  <a:srgbClr val="FFFFFF">
                    <a:alpha val="0"/>
                  </a:srgbClr>
                </a:clrTo>
              </a:clrChange>
            </a:blip>
            <a:srcRect l="6699" t="7060" r="10765" b="7983"/>
            <a:stretch>
              <a:fillRect/>
            </a:stretch>
          </p:blipFill>
          <p:spPr bwMode="auto">
            <a:xfrm>
              <a:off x="3648" y="2476"/>
              <a:ext cx="405" cy="704"/>
            </a:xfrm>
            <a:prstGeom prst="rect">
              <a:avLst/>
            </a:prstGeom>
            <a:noFill/>
            <a:ln w="9525">
              <a:noFill/>
              <a:miter lim="800000"/>
              <a:headEnd/>
              <a:tailEnd/>
            </a:ln>
          </p:spPr>
        </p:pic>
        <p:sp>
          <p:nvSpPr>
            <p:cNvPr id="51" name="Text Box 1112"/>
            <p:cNvSpPr txBox="1">
              <a:spLocks noChangeArrowheads="1"/>
            </p:cNvSpPr>
            <p:nvPr/>
          </p:nvSpPr>
          <p:spPr bwMode="auto">
            <a:xfrm>
              <a:off x="3765" y="3199"/>
              <a:ext cx="288" cy="312"/>
            </a:xfrm>
            <a:prstGeom prst="rect">
              <a:avLst/>
            </a:prstGeom>
            <a:noFill/>
            <a:ln w="9525">
              <a:noFill/>
              <a:miter lim="800000"/>
            </a:ln>
          </p:spPr>
          <p:txBody>
            <a:bodyPr lIns="0" tIns="0" rIns="0">
              <a:spAutoFit/>
            </a:bodyPr>
            <a:lstStyle/>
            <a:p>
              <a:r>
                <a:rPr kumimoji="1" lang="zh-CN" altLang="en-US" sz="3500" b="1">
                  <a:latin typeface="仿宋" panose="02010609060101010101" charset="-122"/>
                  <a:ea typeface="仿宋" panose="02010609060101010101" charset="-122"/>
                </a:rPr>
                <a:t>士</a:t>
              </a:r>
              <a:endParaRPr kumimoji="1" lang="zh-TW" altLang="en-US" sz="3500" b="1">
                <a:latin typeface="仿宋" panose="02010609060101010101" charset="-122"/>
                <a:ea typeface="仿宋" panose="02010609060101010101" charset="-122"/>
              </a:endParaRPr>
            </a:p>
          </p:txBody>
        </p:sp>
      </p:grpSp>
      <p:grpSp>
        <p:nvGrpSpPr>
          <p:cNvPr id="52" name="Group 1117"/>
          <p:cNvGrpSpPr/>
          <p:nvPr/>
        </p:nvGrpSpPr>
        <p:grpSpPr bwMode="auto">
          <a:xfrm>
            <a:off x="13478803" y="7245923"/>
            <a:ext cx="1375715" cy="1707937"/>
            <a:chOff x="5063" y="3928"/>
            <a:chExt cx="127" cy="208"/>
          </a:xfrm>
        </p:grpSpPr>
        <p:pic>
          <p:nvPicPr>
            <p:cNvPr id="53" name="Picture 1084" descr="庶人">
              <a:hlinkClick r:id="rId6" action="ppaction://hlinksldjump"/>
            </p:cNvPr>
            <p:cNvPicPr preferRelativeResize="0">
              <a:picLocks noChangeAspect="1" noChangeArrowheads="1"/>
            </p:cNvPicPr>
            <p:nvPr/>
          </p:nvPicPr>
          <p:blipFill>
            <a:blip r:embed="rId7">
              <a:clrChange>
                <a:clrFrom>
                  <a:srgbClr val="FFFEFF"/>
                </a:clrFrom>
                <a:clrTo>
                  <a:srgbClr val="FFFEFF">
                    <a:alpha val="0"/>
                  </a:srgbClr>
                </a:clrTo>
              </a:clrChange>
            </a:blip>
            <a:srcRect t="10690" r="6425" b="8853"/>
            <a:stretch>
              <a:fillRect/>
            </a:stretch>
          </p:blipFill>
          <p:spPr bwMode="auto">
            <a:xfrm>
              <a:off x="5063" y="3928"/>
              <a:ext cx="99" cy="153"/>
            </a:xfrm>
            <a:prstGeom prst="rect">
              <a:avLst/>
            </a:prstGeom>
            <a:noFill/>
            <a:ln w="9525">
              <a:noFill/>
              <a:miter lim="800000"/>
              <a:headEnd/>
              <a:tailEnd/>
            </a:ln>
          </p:spPr>
        </p:pic>
        <p:sp>
          <p:nvSpPr>
            <p:cNvPr id="54" name="Text Box 1113"/>
            <p:cNvSpPr txBox="1">
              <a:spLocks noChangeArrowheads="1"/>
            </p:cNvSpPr>
            <p:nvPr/>
          </p:nvSpPr>
          <p:spPr bwMode="auto">
            <a:xfrm>
              <a:off x="5089" y="4065"/>
              <a:ext cx="101" cy="71"/>
            </a:xfrm>
            <a:prstGeom prst="rect">
              <a:avLst/>
            </a:prstGeom>
            <a:noFill/>
            <a:ln w="9525">
              <a:noFill/>
              <a:miter lim="800000"/>
            </a:ln>
          </p:spPr>
          <p:txBody>
            <a:bodyPr wrap="square" lIns="0" tIns="0" rIns="0">
              <a:spAutoFit/>
            </a:bodyPr>
            <a:lstStyle/>
            <a:p>
              <a:r>
                <a:rPr kumimoji="1" lang="zh-CN" altLang="en-US" sz="3500" b="1" dirty="0">
                  <a:latin typeface="仿宋" panose="02010609060101010101" charset="-122"/>
                  <a:ea typeface="仿宋" panose="02010609060101010101" charset="-122"/>
                </a:rPr>
                <a:t>平民</a:t>
              </a:r>
              <a:endParaRPr kumimoji="1" lang="zh-TW" altLang="en-US" sz="3500" b="1" dirty="0">
                <a:latin typeface="仿宋" panose="02010609060101010101" charset="-122"/>
                <a:ea typeface="仿宋" panose="02010609060101010101" charset="-122"/>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slide(fromLef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slide(from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slide(from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2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slide(fromLeft)">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slide(from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499"/>
                                          </p:stCondLst>
                                        </p:cTn>
                                        <p:tgtEl>
                                          <p:spTgt spid="3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slide(fromLeft)">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2" presetClass="entr" presetSubtype="8"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slide(fromLeft)">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499"/>
                                          </p:stCondLst>
                                        </p:cTn>
                                        <p:tgtEl>
                                          <p:spTgt spid="3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2" presetClass="entr" presetSubtype="8" fill="hold" grpId="0" nodeType="click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slide(fromLeft)">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6" grpId="0" bldLvl="0" animBg="1"/>
      <p:bldP spid="28" grpId="0" bldLvl="0" animBg="1"/>
      <p:bldP spid="30" grpId="0" bldLvl="0" animBg="1"/>
      <p:bldP spid="32" grpId="0" bldLvl="0" animBg="1"/>
      <p:bldP spid="40" grpId="0" bldLvl="0" animBg="1"/>
      <p:bldP spid="41" grpId="0" bldLvl="0" animBg="1"/>
      <p:bldP spid="4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12800" y="1409168"/>
            <a:ext cx="8369300" cy="553085"/>
          </a:xfrm>
          <a:prstGeom prst="rect">
            <a:avLst/>
          </a:prstGeom>
          <a:noFill/>
        </p:spPr>
        <p:txBody>
          <a:bodyPr wrap="square" rtlCol="0">
            <a:spAutoFit/>
          </a:bodyPr>
          <a:lstStyle/>
          <a:p>
            <a:r>
              <a:rPr lang="zh-CN" altLang="en-US" sz="3000" b="1" dirty="0"/>
              <a:t>（</a:t>
            </a:r>
            <a:r>
              <a:rPr lang="en-US" altLang="zh-CN" sz="3000" b="1" dirty="0"/>
              <a:t>3.</a:t>
            </a:r>
            <a:r>
              <a:rPr lang="zh-CN" altLang="en-US" sz="3000" b="1" dirty="0"/>
              <a:t>）夏商西周经济的发展</a:t>
            </a:r>
          </a:p>
        </p:txBody>
      </p:sp>
      <p:pic>
        <p:nvPicPr>
          <p:cNvPr id="6" name="图片 5"/>
          <p:cNvPicPr>
            <a:picLocks noChangeAspect="1"/>
          </p:cNvPicPr>
          <p:nvPr/>
        </p:nvPicPr>
        <p:blipFill>
          <a:blip r:embed="rId2"/>
          <a:stretch>
            <a:fillRect/>
          </a:stretch>
        </p:blipFill>
        <p:spPr>
          <a:xfrm>
            <a:off x="122911" y="2285196"/>
            <a:ext cx="15954615" cy="62306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20" y="607885"/>
            <a:ext cx="8319572" cy="6711739"/>
          </a:xfrm>
          <a:prstGeom prst="rect">
            <a:avLst/>
          </a:prstGeom>
        </p:spPr>
      </p:pic>
      <p:sp>
        <p:nvSpPr>
          <p:cNvPr id="5" name="文本框 4"/>
          <p:cNvSpPr txBox="1"/>
          <p:nvPr/>
        </p:nvSpPr>
        <p:spPr>
          <a:xfrm>
            <a:off x="8626025" y="2178288"/>
            <a:ext cx="6706322" cy="1788567"/>
          </a:xfrm>
          <a:prstGeom prst="rect">
            <a:avLst/>
          </a:prstGeom>
          <a:noFill/>
        </p:spPr>
        <p:txBody>
          <a:bodyPr wrap="square">
            <a:spAutoFit/>
          </a:bodyPr>
          <a:lstStyle/>
          <a:p>
            <a:pPr eaLnBrk="1" hangingPunct="1"/>
            <a:r>
              <a:rPr lang="zh-CN" altLang="en-US" sz="3674">
                <a:latin typeface="微软雅黑" panose="020B0503020204020204" charset="-122"/>
                <a:ea typeface="微软雅黑"/>
              </a:rPr>
              <a:t>材料一：溥天之下，莫非王土；率土之滨，莫非王臣。</a:t>
            </a:r>
          </a:p>
          <a:p>
            <a:pPr eaLnBrk="1" hangingPunct="1"/>
            <a:r>
              <a:rPr lang="zh-CN" altLang="en-US" sz="3674">
                <a:latin typeface="微软雅黑" panose="020B0503020204020204" charset="-122"/>
                <a:ea typeface="微软雅黑"/>
              </a:rPr>
              <a:t>             </a:t>
            </a:r>
            <a:r>
              <a:rPr lang="en-US" altLang="zh-CN" sz="3674">
                <a:latin typeface="微软雅黑" panose="020B0503020204020204" charset="-122"/>
                <a:ea typeface="微软雅黑"/>
              </a:rPr>
              <a:t>—《</a:t>
            </a:r>
            <a:r>
              <a:rPr lang="zh-CN" altLang="en-US" sz="3674">
                <a:latin typeface="微软雅黑" panose="020B0503020204020204" charset="-122"/>
                <a:ea typeface="微软雅黑"/>
              </a:rPr>
              <a:t>诗经</a:t>
            </a:r>
            <a:r>
              <a:rPr lang="en-US" altLang="zh-CN" sz="3674">
                <a:latin typeface="微软雅黑" panose="020B0503020204020204" charset="-122"/>
                <a:ea typeface="微软雅黑"/>
              </a:rPr>
              <a:t>·</a:t>
            </a:r>
            <a:r>
              <a:rPr lang="zh-CN" altLang="en-US" sz="3674">
                <a:latin typeface="微软雅黑" panose="020B0503020204020204" charset="-122"/>
                <a:ea typeface="微软雅黑"/>
              </a:rPr>
              <a:t>小雅</a:t>
            </a:r>
            <a:r>
              <a:rPr lang="en-US" altLang="zh-CN" sz="3674">
                <a:latin typeface="微软雅黑" panose="020B0503020204020204" charset="-122"/>
                <a:ea typeface="微软雅黑"/>
              </a:rPr>
              <a:t>·</a:t>
            </a:r>
            <a:r>
              <a:rPr lang="zh-CN" altLang="en-US" sz="3674">
                <a:latin typeface="微软雅黑" panose="020B0503020204020204" charset="-122"/>
                <a:ea typeface="微软雅黑"/>
              </a:rPr>
              <a:t>北山</a:t>
            </a:r>
            <a:r>
              <a:rPr lang="en-US" altLang="zh-CN" sz="3674">
                <a:latin typeface="微软雅黑" panose="020B0503020204020204" charset="-122"/>
                <a:ea typeface="微软雅黑"/>
              </a:rPr>
              <a:t>》</a:t>
            </a:r>
          </a:p>
        </p:txBody>
      </p:sp>
      <p:sp>
        <p:nvSpPr>
          <p:cNvPr id="7" name="文本框 6"/>
          <p:cNvSpPr txBox="1"/>
          <p:nvPr/>
        </p:nvSpPr>
        <p:spPr>
          <a:xfrm>
            <a:off x="3887102" y="7752545"/>
            <a:ext cx="7999589" cy="900118"/>
          </a:xfrm>
          <a:prstGeom prst="rect">
            <a:avLst/>
          </a:prstGeom>
          <a:noFill/>
        </p:spPr>
        <p:txBody>
          <a:bodyPr wrap="square">
            <a:spAutoFit/>
          </a:bodyPr>
          <a:lstStyle/>
          <a:p>
            <a:r>
              <a:rPr lang="zh-CN" altLang="en-US" sz="5249" b="1" dirty="0" smtClean="0">
                <a:solidFill>
                  <a:srgbClr val="FF0000"/>
                </a:solidFill>
              </a:rPr>
              <a:t>土地国有</a:t>
            </a:r>
            <a:r>
              <a:rPr lang="zh-CN" altLang="en-US" sz="5249" b="1" dirty="0">
                <a:solidFill>
                  <a:srgbClr val="FF0000"/>
                </a:solidFill>
              </a:rPr>
              <a:t>，集体劳作</a:t>
            </a:r>
          </a:p>
        </p:txBody>
      </p:sp>
      <p:sp>
        <p:nvSpPr>
          <p:cNvPr id="9" name="文本框 8"/>
          <p:cNvSpPr txBox="1"/>
          <p:nvPr/>
        </p:nvSpPr>
        <p:spPr>
          <a:xfrm>
            <a:off x="8626025" y="5289702"/>
            <a:ext cx="7226295" cy="2353978"/>
          </a:xfrm>
          <a:prstGeom prst="rect">
            <a:avLst/>
          </a:prstGeom>
          <a:noFill/>
        </p:spPr>
        <p:txBody>
          <a:bodyPr wrap="square">
            <a:spAutoFit/>
          </a:bodyPr>
          <a:lstStyle/>
          <a:p>
            <a:pPr eaLnBrk="1" hangingPunct="1"/>
            <a:r>
              <a:rPr lang="zh-CN" altLang="en-US" sz="3674">
                <a:latin typeface="微软雅黑" panose="020B0503020204020204" charset="-122"/>
                <a:ea typeface="微软雅黑"/>
              </a:rPr>
              <a:t>材料二：方里而井，井九百亩，其中为公田。八家皆私百亩，同养公田，公事毕，然后敢治私事。                      </a:t>
            </a:r>
          </a:p>
          <a:p>
            <a:pPr eaLnBrk="1" hangingPunct="1"/>
            <a:r>
              <a:rPr lang="zh-CN" altLang="en-US" sz="3674">
                <a:latin typeface="微软雅黑" panose="020B0503020204020204" charset="-122"/>
                <a:ea typeface="微软雅黑"/>
              </a:rPr>
              <a:t>                   </a:t>
            </a:r>
            <a:r>
              <a:rPr lang="en-US" altLang="zh-CN" sz="3674">
                <a:latin typeface="微软雅黑" panose="020B0503020204020204" charset="-122"/>
                <a:ea typeface="微软雅黑"/>
              </a:rPr>
              <a:t>—《</a:t>
            </a:r>
            <a:r>
              <a:rPr lang="zh-CN" altLang="en-US" sz="3674">
                <a:latin typeface="微软雅黑" panose="020B0503020204020204" charset="-122"/>
                <a:ea typeface="微软雅黑"/>
              </a:rPr>
              <a:t>孟子</a:t>
            </a:r>
            <a:r>
              <a:rPr lang="en-US" altLang="zh-CN" sz="3674">
                <a:latin typeface="微软雅黑" panose="020B0503020204020204" charset="-122"/>
                <a:ea typeface="微软雅黑"/>
              </a:rPr>
              <a:t>•</a:t>
            </a:r>
            <a:r>
              <a:rPr lang="zh-CN" altLang="en-US" sz="3674">
                <a:latin typeface="微软雅黑" panose="020B0503020204020204" charset="-122"/>
                <a:ea typeface="微软雅黑"/>
              </a:rPr>
              <a:t>滕文公下</a:t>
            </a:r>
            <a:r>
              <a:rPr lang="en-US" altLang="zh-CN" sz="3674">
                <a:latin typeface="微软雅黑" panose="020B0503020204020204" charset="-122"/>
                <a:ea typeface="微软雅黑"/>
              </a:rPr>
              <a:t>》</a:t>
            </a:r>
          </a:p>
        </p:txBody>
      </p:sp>
      <p:sp>
        <p:nvSpPr>
          <p:cNvPr id="6" name="TextBox 5"/>
          <p:cNvSpPr txBox="1"/>
          <p:nvPr/>
        </p:nvSpPr>
        <p:spPr>
          <a:xfrm>
            <a:off x="10940037" y="827943"/>
            <a:ext cx="2549096" cy="657744"/>
          </a:xfrm>
          <a:prstGeom prst="rect">
            <a:avLst/>
          </a:prstGeom>
          <a:solidFill>
            <a:schemeClr val="accent1">
              <a:lumMod val="20000"/>
              <a:lumOff val="80000"/>
            </a:schemeClr>
          </a:solidFill>
        </p:spPr>
        <p:txBody>
          <a:bodyPr wrap="none" rtlCol="0">
            <a:spAutoFit/>
          </a:bodyPr>
          <a:lstStyle/>
          <a:p>
            <a:r>
              <a:rPr lang="zh-CN" altLang="en-US" sz="3674" b="1">
                <a:solidFill>
                  <a:srgbClr val="FF0000"/>
                </a:solidFill>
              </a:rPr>
              <a:t>商周井田制</a:t>
            </a:r>
          </a:p>
        </p:txBody>
      </p:sp>
    </p:spTree>
    <p:extLst>
      <p:ext uri="{BB962C8B-B14F-4D97-AF65-F5344CB8AC3E}">
        <p14:creationId xmlns:p14="http://schemas.microsoft.com/office/powerpoint/2010/main" val="3089592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893" y="304140"/>
            <a:ext cx="12823055" cy="657225"/>
          </a:xfrm>
          <a:prstGeom prst="rect">
            <a:avLst/>
          </a:prstGeom>
          <a:noFill/>
        </p:spPr>
        <p:txBody>
          <a:bodyPr wrap="square" rtlCol="0">
            <a:spAutoFit/>
          </a:bodyPr>
          <a:lstStyle/>
          <a:p>
            <a:pPr algn="l"/>
            <a:r>
              <a:rPr lang="zh-CN" altLang="en-US" sz="3675" b="1" dirty="0" smtClean="0">
                <a:solidFill>
                  <a:srgbClr val="DFBE76"/>
                </a:solidFill>
                <a:latin typeface="微软雅黑" panose="020B0503020204020204" pitchFamily="34" charset="-122"/>
                <a:ea typeface="微软雅黑" panose="020B0503020204020204" pitchFamily="34" charset="-122"/>
              </a:rPr>
              <a:t>二、奴隶社会：夏商西周的更替</a:t>
            </a:r>
          </a:p>
        </p:txBody>
      </p:sp>
      <p:sp>
        <p:nvSpPr>
          <p:cNvPr id="2" name="文本框 1"/>
          <p:cNvSpPr txBox="1"/>
          <p:nvPr/>
        </p:nvSpPr>
        <p:spPr>
          <a:xfrm>
            <a:off x="409893" y="1059075"/>
            <a:ext cx="9334191"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3.</a:t>
            </a:r>
            <a:r>
              <a:rPr lang="zh-CN" altLang="en-US" sz="3150" b="1">
                <a:solidFill>
                  <a:schemeClr val="tx1"/>
                </a:solidFill>
                <a:latin typeface="黑体" panose="02010609060101010101" charset="-122"/>
                <a:ea typeface="黑体" panose="02010609060101010101" charset="-122"/>
                <a:cs typeface="黑体" panose="02010609060101010101" charset="-122"/>
              </a:rPr>
              <a:t>西周</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409893" y="1735683"/>
            <a:ext cx="14747888" cy="697230"/>
          </a:xfrm>
          <a:prstGeom prst="rect">
            <a:avLst/>
          </a:prstGeom>
          <a:noFill/>
        </p:spPr>
        <p:txBody>
          <a:bodyPr wrap="square" rtlCol="0">
            <a:spAutoFit/>
          </a:bodyPr>
          <a:lstStyle/>
          <a:p>
            <a:pPr algn="just">
              <a:lnSpc>
                <a:spcPct val="125000"/>
              </a:lnSpc>
              <a:spcBef>
                <a:spcPts val="0"/>
              </a:spcBef>
              <a:spcAft>
                <a:spcPts val="0"/>
              </a:spcAft>
            </a:pPr>
            <a:r>
              <a:rPr lang="en-US" sz="3150">
                <a:solidFill>
                  <a:schemeClr val="tx1"/>
                </a:solidFill>
                <a:latin typeface="黑体" panose="02010609060101010101" charset="-122"/>
                <a:ea typeface="黑体" panose="02010609060101010101" charset="-122"/>
                <a:cs typeface="黑体" panose="02010609060101010101" charset="-122"/>
              </a:rPr>
              <a:t>(4)</a:t>
            </a:r>
            <a:r>
              <a:rPr lang="zh-CN" altLang="en-US" sz="3150">
                <a:solidFill>
                  <a:schemeClr val="tx1"/>
                </a:solidFill>
                <a:latin typeface="黑体" panose="02010609060101010101" charset="-122"/>
                <a:ea typeface="黑体" panose="02010609060101010101" charset="-122"/>
                <a:cs typeface="黑体" panose="02010609060101010101" charset="-122"/>
              </a:rPr>
              <a:t>衰亡：</a:t>
            </a:r>
          </a:p>
        </p:txBody>
      </p:sp>
      <p:sp>
        <p:nvSpPr>
          <p:cNvPr id="69" name="同侧圆角矩形 68"/>
          <p:cNvSpPr/>
          <p:nvPr>
            <p:custDataLst>
              <p:tags r:id="rId1"/>
            </p:custDataLst>
          </p:nvPr>
        </p:nvSpPr>
        <p:spPr>
          <a:xfrm rot="5400000" flipH="1">
            <a:off x="6554464" y="4487299"/>
            <a:ext cx="223395" cy="2406665"/>
          </a:xfrm>
          <a:prstGeom prst="round2SameRect">
            <a:avLst>
              <a:gd name="adj1" fmla="val 50000"/>
              <a:gd name="adj2" fmla="val 0"/>
            </a:avLst>
          </a:prstGeom>
          <a:solidFill>
            <a:srgbClr val="FFCC00"/>
          </a:solidFill>
          <a:ln>
            <a:noFill/>
          </a:ln>
        </p:spPr>
        <p:style>
          <a:lnRef idx="2">
            <a:srgbClr val="68B5F4">
              <a:shade val="50000"/>
            </a:srgbClr>
          </a:lnRef>
          <a:fillRef idx="1">
            <a:srgbClr val="68B5F4"/>
          </a:fillRef>
          <a:effectRef idx="0">
            <a:srgbClr val="68B5F4"/>
          </a:effectRef>
          <a:fontRef idx="minor">
            <a:sysClr val="window" lastClr="FFFFFF"/>
          </a:fontRef>
        </p:style>
        <p:txBody>
          <a:bodyPr rtlCol="0" anchor="ctr">
            <a:normAutofit/>
          </a:bodyPr>
          <a:lstStyle/>
          <a:p>
            <a:pPr algn="ctr"/>
            <a:endParaRPr lang="zh-CN" altLang="en-US" sz="2360">
              <a:solidFill>
                <a:sysClr val="window" lastClr="FFFFFF"/>
              </a:solidFill>
              <a:latin typeface="Arial" panose="020B0604020202020204" pitchFamily="34" charset="0"/>
              <a:cs typeface="Arial" panose="020B0604020202020204" pitchFamily="34" charset="0"/>
            </a:endParaRPr>
          </a:p>
        </p:txBody>
      </p:sp>
      <p:sp>
        <p:nvSpPr>
          <p:cNvPr id="5" name="同侧圆角矩形 4"/>
          <p:cNvSpPr/>
          <p:nvPr>
            <p:custDataLst>
              <p:tags r:id="rId2"/>
            </p:custDataLst>
          </p:nvPr>
        </p:nvSpPr>
        <p:spPr>
          <a:xfrm rot="16200000">
            <a:off x="1743432" y="4487296"/>
            <a:ext cx="223395" cy="2406665"/>
          </a:xfrm>
          <a:prstGeom prst="round2SameRect">
            <a:avLst>
              <a:gd name="adj1" fmla="val 50000"/>
              <a:gd name="adj2" fmla="val 0"/>
            </a:avLst>
          </a:prstGeom>
          <a:solidFill>
            <a:srgbClr val="FFCC00"/>
          </a:solidFill>
          <a:ln>
            <a:noFill/>
          </a:ln>
        </p:spPr>
        <p:style>
          <a:lnRef idx="2">
            <a:srgbClr val="68B5F4">
              <a:shade val="50000"/>
            </a:srgbClr>
          </a:lnRef>
          <a:fillRef idx="1">
            <a:srgbClr val="68B5F4"/>
          </a:fillRef>
          <a:effectRef idx="0">
            <a:srgbClr val="68B5F4"/>
          </a:effectRef>
          <a:fontRef idx="minor">
            <a:sysClr val="window" lastClr="FFFFFF"/>
          </a:fontRef>
        </p:style>
        <p:txBody>
          <a:bodyPr rtlCol="0" anchor="ctr">
            <a:normAutofit/>
          </a:bodyPr>
          <a:lstStyle/>
          <a:p>
            <a:pPr algn="ctr"/>
            <a:endParaRPr lang="zh-CN" altLang="en-US" sz="2360">
              <a:solidFill>
                <a:sysClr val="window" lastClr="FFFFFF"/>
              </a:solidFill>
              <a:latin typeface="Arial" panose="020B0604020202020204" pitchFamily="34" charset="0"/>
              <a:cs typeface="Arial" panose="020B0604020202020204" pitchFamily="34" charset="0"/>
            </a:endParaRPr>
          </a:p>
        </p:txBody>
      </p:sp>
      <p:sp>
        <p:nvSpPr>
          <p:cNvPr id="6" name="矩形 5"/>
          <p:cNvSpPr/>
          <p:nvPr>
            <p:custDataLst>
              <p:tags r:id="rId3"/>
            </p:custDataLst>
          </p:nvPr>
        </p:nvSpPr>
        <p:spPr>
          <a:xfrm>
            <a:off x="3058462" y="5578932"/>
            <a:ext cx="2404368" cy="223397"/>
          </a:xfrm>
          <a:prstGeom prst="rect">
            <a:avLst/>
          </a:prstGeom>
          <a:solidFill>
            <a:srgbClr val="FFCC00">
              <a:lumMod val="60000"/>
              <a:lumOff val="40000"/>
            </a:srgbClr>
          </a:solidFill>
          <a:ln>
            <a:noFill/>
          </a:ln>
        </p:spPr>
        <p:style>
          <a:lnRef idx="2">
            <a:srgbClr val="68B5F4">
              <a:shade val="50000"/>
            </a:srgbClr>
          </a:lnRef>
          <a:fillRef idx="1">
            <a:srgbClr val="68B5F4"/>
          </a:fillRef>
          <a:effectRef idx="0">
            <a:srgbClr val="68B5F4"/>
          </a:effectRef>
          <a:fontRef idx="minor">
            <a:sysClr val="window" lastClr="FFFFFF"/>
          </a:fontRef>
        </p:style>
        <p:txBody>
          <a:bodyPr rtlCol="0" anchor="ctr">
            <a:normAutofit fontScale="42500" lnSpcReduction="20000"/>
          </a:bodyPr>
          <a:lstStyle/>
          <a:p>
            <a:pPr algn="ctr"/>
            <a:endParaRPr lang="zh-CN" altLang="en-US" sz="2360">
              <a:solidFill>
                <a:sysClr val="window" lastClr="FFFFFF"/>
              </a:solidFill>
              <a:latin typeface="Arial" panose="020B0604020202020204" pitchFamily="34" charset="0"/>
              <a:cs typeface="Arial" panose="020B0604020202020204" pitchFamily="34" charset="0"/>
            </a:endParaRPr>
          </a:p>
        </p:txBody>
      </p:sp>
      <p:sp>
        <p:nvSpPr>
          <p:cNvPr id="12" name="矩形 11"/>
          <p:cNvSpPr/>
          <p:nvPr>
            <p:custDataLst>
              <p:tags r:id="rId4"/>
            </p:custDataLst>
          </p:nvPr>
        </p:nvSpPr>
        <p:spPr>
          <a:xfrm>
            <a:off x="5465679" y="3681307"/>
            <a:ext cx="2404368" cy="542179"/>
          </a:xfrm>
          <a:prstGeom prst="rect">
            <a:avLst/>
          </a:prstGeom>
          <a:solidFill>
            <a:srgbClr val="FFCC00"/>
          </a:solidFill>
          <a:ln>
            <a:noFill/>
          </a:ln>
        </p:spPr>
        <p:style>
          <a:lnRef idx="2">
            <a:srgbClr val="68B5F4">
              <a:shade val="50000"/>
            </a:srgbClr>
          </a:lnRef>
          <a:fillRef idx="1">
            <a:srgbClr val="68B5F4"/>
          </a:fillRef>
          <a:effectRef idx="0">
            <a:srgbClr val="68B5F4"/>
          </a:effectRef>
          <a:fontRef idx="minor">
            <a:sysClr val="window" lastClr="FFFFFF"/>
          </a:fontRef>
        </p:style>
        <p:txBody>
          <a:bodyPr lIns="0" tIns="0" rIns="0" bIns="0" rtlCol="0" anchor="ctr">
            <a:noAutofit/>
          </a:bodyPr>
          <a:lstStyle/>
          <a:p>
            <a:pPr algn="ctr">
              <a:lnSpc>
                <a:spcPct val="120000"/>
              </a:lnSpc>
            </a:pPr>
            <a:r>
              <a:rPr lang="zh-CN" altLang="en-US" sz="3150" dirty="0">
                <a:solidFill>
                  <a:sysClr val="window" lastClr="FFFFFF"/>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公元前</a:t>
            </a:r>
            <a:r>
              <a:rPr lang="en-US" altLang="zh-CN" sz="3150" dirty="0">
                <a:solidFill>
                  <a:sysClr val="window" lastClr="FFFFFF"/>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771</a:t>
            </a:r>
            <a:r>
              <a:rPr lang="zh-CN" altLang="en-US" sz="3150" dirty="0">
                <a:solidFill>
                  <a:sysClr val="window" lastClr="FFFFFF"/>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年</a:t>
            </a:r>
          </a:p>
        </p:txBody>
      </p:sp>
      <p:cxnSp>
        <p:nvCxnSpPr>
          <p:cNvPr id="19" name="直接连接符 18"/>
          <p:cNvCxnSpPr/>
          <p:nvPr>
            <p:custDataLst>
              <p:tags r:id="rId5"/>
            </p:custDataLst>
          </p:nvPr>
        </p:nvCxnSpPr>
        <p:spPr>
          <a:xfrm rot="1800000">
            <a:off x="3793890" y="3826565"/>
            <a:ext cx="0" cy="1878413"/>
          </a:xfrm>
          <a:prstGeom prst="line">
            <a:avLst/>
          </a:prstGeom>
          <a:ln w="19050">
            <a:solidFill>
              <a:srgbClr val="4D4D4D">
                <a:lumMod val="40000"/>
                <a:lumOff val="60000"/>
              </a:srgbClr>
            </a:solidFill>
            <a:prstDash val="dash"/>
          </a:ln>
        </p:spPr>
        <p:style>
          <a:lnRef idx="1">
            <a:srgbClr val="68B5F4"/>
          </a:lnRef>
          <a:fillRef idx="0">
            <a:srgbClr val="68B5F4"/>
          </a:fillRef>
          <a:effectRef idx="0">
            <a:srgbClr val="68B5F4"/>
          </a:effectRef>
          <a:fontRef idx="minor">
            <a:srgbClr val="5F5F5F"/>
          </a:fontRef>
        </p:style>
      </p:cxnSp>
      <p:cxnSp>
        <p:nvCxnSpPr>
          <p:cNvPr id="22" name="直接连接符 21"/>
          <p:cNvCxnSpPr/>
          <p:nvPr>
            <p:custDataLst>
              <p:tags r:id="rId6"/>
            </p:custDataLst>
          </p:nvPr>
        </p:nvCxnSpPr>
        <p:spPr>
          <a:xfrm>
            <a:off x="4262347" y="3952396"/>
            <a:ext cx="1203333" cy="0"/>
          </a:xfrm>
          <a:prstGeom prst="line">
            <a:avLst/>
          </a:prstGeom>
          <a:ln w="19050">
            <a:solidFill>
              <a:srgbClr val="4D4D4D">
                <a:lumMod val="40000"/>
                <a:lumOff val="60000"/>
              </a:srgbClr>
            </a:solidFill>
            <a:prstDash val="dash"/>
          </a:ln>
        </p:spPr>
        <p:style>
          <a:lnRef idx="1">
            <a:srgbClr val="68B5F4"/>
          </a:lnRef>
          <a:fillRef idx="0">
            <a:srgbClr val="68B5F4"/>
          </a:fillRef>
          <a:effectRef idx="0">
            <a:srgbClr val="68B5F4"/>
          </a:effectRef>
          <a:fontRef idx="minor">
            <a:srgbClr val="5F5F5F"/>
          </a:fontRef>
        </p:style>
      </p:cxnSp>
      <p:sp>
        <p:nvSpPr>
          <p:cNvPr id="52" name="矩形 51"/>
          <p:cNvSpPr/>
          <p:nvPr>
            <p:custDataLst>
              <p:tags r:id="rId7"/>
            </p:custDataLst>
          </p:nvPr>
        </p:nvSpPr>
        <p:spPr>
          <a:xfrm>
            <a:off x="4430064" y="2443423"/>
            <a:ext cx="4474161" cy="1060450"/>
          </a:xfrm>
          <a:prstGeom prst="rect">
            <a:avLst/>
          </a:prstGeom>
        </p:spPr>
        <p:txBody>
          <a:bodyPr wrap="square" lIns="0" rIns="0" anchor="b" anchorCtr="0">
            <a:spAutoFit/>
          </a:bodyPr>
          <a:lstStyle/>
          <a:p>
            <a:pPr algn="just"/>
            <a:r>
              <a:rPr lang="zh-CN" altLang="en-US" sz="3150" dirty="0">
                <a:latin typeface="黑体" panose="02010609060101010101" charset="-122"/>
                <a:ea typeface="黑体" panose="02010609060101010101" charset="-122"/>
                <a:cs typeface="Arial" panose="020B0604020202020204" pitchFamily="34" charset="0"/>
              </a:rPr>
              <a:t>犬戎攻破镐京，杀死周幽王，西周灭亡</a:t>
            </a:r>
          </a:p>
        </p:txBody>
      </p:sp>
      <p:sp>
        <p:nvSpPr>
          <p:cNvPr id="28" name="矩形 27"/>
          <p:cNvSpPr/>
          <p:nvPr>
            <p:custDataLst>
              <p:tags r:id="rId8"/>
            </p:custDataLst>
          </p:nvPr>
        </p:nvSpPr>
        <p:spPr>
          <a:xfrm>
            <a:off x="3058467" y="7159621"/>
            <a:ext cx="2404368" cy="542179"/>
          </a:xfrm>
          <a:prstGeom prst="rect">
            <a:avLst/>
          </a:prstGeom>
          <a:solidFill>
            <a:srgbClr val="FFCC00"/>
          </a:solidFill>
          <a:ln>
            <a:noFill/>
          </a:ln>
        </p:spPr>
        <p:style>
          <a:lnRef idx="2">
            <a:srgbClr val="68B5F4">
              <a:shade val="50000"/>
            </a:srgbClr>
          </a:lnRef>
          <a:fillRef idx="1">
            <a:srgbClr val="68B5F4"/>
          </a:fillRef>
          <a:effectRef idx="0">
            <a:srgbClr val="68B5F4"/>
          </a:effectRef>
          <a:fontRef idx="minor">
            <a:sysClr val="window" lastClr="FFFFFF"/>
          </a:fontRef>
        </p:style>
        <p:txBody>
          <a:bodyPr lIns="0" tIns="0" rIns="0" bIns="0" rtlCol="0" anchor="ctr">
            <a:noAutofit/>
          </a:bodyPr>
          <a:lstStyle/>
          <a:p>
            <a:pPr algn="ctr">
              <a:lnSpc>
                <a:spcPct val="120000"/>
              </a:lnSpc>
            </a:pPr>
            <a:r>
              <a:rPr lang="zh-CN" altLang="en-US" sz="3150" dirty="0">
                <a:solidFill>
                  <a:sysClr val="window" lastClr="FFFFFF"/>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公元前</a:t>
            </a:r>
            <a:r>
              <a:rPr lang="en-US" altLang="zh-CN" sz="3150" dirty="0">
                <a:solidFill>
                  <a:sysClr val="window" lastClr="FFFFFF"/>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841</a:t>
            </a:r>
            <a:r>
              <a:rPr lang="zh-CN" altLang="en-US" sz="3150" dirty="0">
                <a:solidFill>
                  <a:sysClr val="window" lastClr="FFFFFF"/>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年</a:t>
            </a:r>
          </a:p>
        </p:txBody>
      </p:sp>
      <p:cxnSp>
        <p:nvCxnSpPr>
          <p:cNvPr id="27" name="直接连接符 26"/>
          <p:cNvCxnSpPr/>
          <p:nvPr>
            <p:custDataLst>
              <p:tags r:id="rId9"/>
            </p:custDataLst>
          </p:nvPr>
        </p:nvCxnSpPr>
        <p:spPr>
          <a:xfrm rot="19800000" flipV="1">
            <a:off x="1386675" y="5678127"/>
            <a:ext cx="0" cy="1878413"/>
          </a:xfrm>
          <a:prstGeom prst="line">
            <a:avLst/>
          </a:prstGeom>
          <a:ln w="19050">
            <a:solidFill>
              <a:srgbClr val="4D4D4D">
                <a:lumMod val="40000"/>
                <a:lumOff val="60000"/>
              </a:srgbClr>
            </a:solidFill>
            <a:prstDash val="dash"/>
          </a:ln>
        </p:spPr>
        <p:style>
          <a:lnRef idx="1">
            <a:srgbClr val="68B5F4"/>
          </a:lnRef>
          <a:fillRef idx="0">
            <a:srgbClr val="68B5F4"/>
          </a:fillRef>
          <a:effectRef idx="0">
            <a:srgbClr val="68B5F4"/>
          </a:effectRef>
          <a:fontRef idx="minor">
            <a:srgbClr val="5F5F5F"/>
          </a:fontRef>
        </p:style>
      </p:cxnSp>
      <p:cxnSp>
        <p:nvCxnSpPr>
          <p:cNvPr id="29" name="直接连接符 28"/>
          <p:cNvCxnSpPr/>
          <p:nvPr>
            <p:custDataLst>
              <p:tags r:id="rId10"/>
            </p:custDataLst>
          </p:nvPr>
        </p:nvCxnSpPr>
        <p:spPr>
          <a:xfrm>
            <a:off x="1855131" y="7448784"/>
            <a:ext cx="1203334" cy="0"/>
          </a:xfrm>
          <a:prstGeom prst="line">
            <a:avLst/>
          </a:prstGeom>
          <a:ln w="19050">
            <a:solidFill>
              <a:srgbClr val="4D4D4D">
                <a:lumMod val="40000"/>
                <a:lumOff val="60000"/>
              </a:srgbClr>
            </a:solidFill>
            <a:prstDash val="dash"/>
          </a:ln>
        </p:spPr>
        <p:style>
          <a:lnRef idx="1">
            <a:srgbClr val="68B5F4"/>
          </a:lnRef>
          <a:fillRef idx="0">
            <a:srgbClr val="68B5F4"/>
          </a:fillRef>
          <a:effectRef idx="0">
            <a:srgbClr val="68B5F4"/>
          </a:effectRef>
          <a:fontRef idx="minor">
            <a:srgbClr val="5F5F5F"/>
          </a:fontRef>
        </p:style>
      </p:cxnSp>
      <p:sp>
        <p:nvSpPr>
          <p:cNvPr id="59" name="矩形 58"/>
          <p:cNvSpPr/>
          <p:nvPr>
            <p:custDataLst>
              <p:tags r:id="rId11"/>
            </p:custDataLst>
          </p:nvPr>
        </p:nvSpPr>
        <p:spPr>
          <a:xfrm>
            <a:off x="2023556" y="7839557"/>
            <a:ext cx="4474161" cy="575945"/>
          </a:xfrm>
          <a:prstGeom prst="rect">
            <a:avLst/>
          </a:prstGeom>
        </p:spPr>
        <p:txBody>
          <a:bodyPr wrap="square" lIns="0" rIns="0" anchor="t" anchorCtr="0">
            <a:spAutoFit/>
          </a:bodyPr>
          <a:lstStyle/>
          <a:p>
            <a:pPr algn="ctr"/>
            <a:r>
              <a:rPr lang="zh-CN" altLang="en-US" sz="3150" dirty="0">
                <a:latin typeface="黑体" panose="02010609060101010101" charset="-122"/>
                <a:ea typeface="黑体" panose="02010609060101010101" charset="-122"/>
                <a:cs typeface="Arial" panose="020B0604020202020204" pitchFamily="34" charset="0"/>
              </a:rPr>
              <a:t>国人暴动，共和行政</a:t>
            </a:r>
          </a:p>
        </p:txBody>
      </p:sp>
      <p:sp>
        <p:nvSpPr>
          <p:cNvPr id="34" name="矩形 33"/>
          <p:cNvSpPr/>
          <p:nvPr>
            <p:custDataLst>
              <p:tags r:id="rId12"/>
            </p:custDataLst>
          </p:nvPr>
        </p:nvSpPr>
        <p:spPr>
          <a:xfrm>
            <a:off x="7867198" y="7159621"/>
            <a:ext cx="2404368" cy="542179"/>
          </a:xfrm>
          <a:prstGeom prst="rect">
            <a:avLst/>
          </a:prstGeom>
          <a:solidFill>
            <a:srgbClr val="FFCC00"/>
          </a:solidFill>
          <a:ln>
            <a:noFill/>
          </a:ln>
        </p:spPr>
        <p:style>
          <a:lnRef idx="2">
            <a:srgbClr val="68B5F4">
              <a:shade val="50000"/>
            </a:srgbClr>
          </a:lnRef>
          <a:fillRef idx="1">
            <a:srgbClr val="68B5F4"/>
          </a:fillRef>
          <a:effectRef idx="0">
            <a:srgbClr val="68B5F4"/>
          </a:effectRef>
          <a:fontRef idx="minor">
            <a:sysClr val="window" lastClr="FFFFFF"/>
          </a:fontRef>
        </p:style>
        <p:txBody>
          <a:bodyPr lIns="0" tIns="0" rIns="0" bIns="0" rtlCol="0" anchor="ctr">
            <a:noAutofit/>
          </a:bodyPr>
          <a:lstStyle/>
          <a:p>
            <a:pPr algn="ctr">
              <a:lnSpc>
                <a:spcPct val="120000"/>
              </a:lnSpc>
            </a:pPr>
            <a:r>
              <a:rPr lang="zh-CN" altLang="en-US" sz="3150" dirty="0">
                <a:solidFill>
                  <a:sysClr val="window" lastClr="FFFFFF"/>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公元前</a:t>
            </a:r>
            <a:r>
              <a:rPr lang="en-US" altLang="zh-CN" sz="3150" dirty="0">
                <a:solidFill>
                  <a:sysClr val="window" lastClr="FFFFFF"/>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770</a:t>
            </a:r>
            <a:r>
              <a:rPr lang="zh-CN" altLang="en-US" sz="3150" dirty="0">
                <a:solidFill>
                  <a:sysClr val="window" lastClr="FFFFFF"/>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年</a:t>
            </a:r>
          </a:p>
        </p:txBody>
      </p:sp>
      <p:cxnSp>
        <p:nvCxnSpPr>
          <p:cNvPr id="40" name="直接连接符 39"/>
          <p:cNvCxnSpPr/>
          <p:nvPr>
            <p:custDataLst>
              <p:tags r:id="rId13"/>
            </p:custDataLst>
          </p:nvPr>
        </p:nvCxnSpPr>
        <p:spPr>
          <a:xfrm rot="19800000" flipV="1">
            <a:off x="6195406" y="5678127"/>
            <a:ext cx="0" cy="1878413"/>
          </a:xfrm>
          <a:prstGeom prst="line">
            <a:avLst/>
          </a:prstGeom>
          <a:ln w="19050">
            <a:solidFill>
              <a:srgbClr val="4D4D4D">
                <a:lumMod val="40000"/>
                <a:lumOff val="60000"/>
              </a:srgbClr>
            </a:solidFill>
            <a:prstDash val="dash"/>
          </a:ln>
        </p:spPr>
        <p:style>
          <a:lnRef idx="1">
            <a:srgbClr val="68B5F4"/>
          </a:lnRef>
          <a:fillRef idx="0">
            <a:srgbClr val="68B5F4"/>
          </a:fillRef>
          <a:effectRef idx="0">
            <a:srgbClr val="68B5F4"/>
          </a:effectRef>
          <a:fontRef idx="minor">
            <a:srgbClr val="5F5F5F"/>
          </a:fontRef>
        </p:style>
      </p:cxnSp>
      <p:cxnSp>
        <p:nvCxnSpPr>
          <p:cNvPr id="41" name="直接连接符 40"/>
          <p:cNvCxnSpPr/>
          <p:nvPr>
            <p:custDataLst>
              <p:tags r:id="rId14"/>
            </p:custDataLst>
          </p:nvPr>
        </p:nvCxnSpPr>
        <p:spPr>
          <a:xfrm>
            <a:off x="6663863" y="7430710"/>
            <a:ext cx="1203334" cy="0"/>
          </a:xfrm>
          <a:prstGeom prst="line">
            <a:avLst/>
          </a:prstGeom>
          <a:ln w="19050">
            <a:solidFill>
              <a:srgbClr val="4D4D4D">
                <a:lumMod val="40000"/>
                <a:lumOff val="60000"/>
              </a:srgbClr>
            </a:solidFill>
            <a:prstDash val="dash"/>
          </a:ln>
        </p:spPr>
        <p:style>
          <a:lnRef idx="1">
            <a:srgbClr val="68B5F4"/>
          </a:lnRef>
          <a:fillRef idx="0">
            <a:srgbClr val="68B5F4"/>
          </a:fillRef>
          <a:effectRef idx="0">
            <a:srgbClr val="68B5F4"/>
          </a:effectRef>
          <a:fontRef idx="minor">
            <a:srgbClr val="5F5F5F"/>
          </a:fontRef>
        </p:style>
      </p:cxnSp>
      <p:sp>
        <p:nvSpPr>
          <p:cNvPr id="7" name="矩形 6"/>
          <p:cNvSpPr/>
          <p:nvPr>
            <p:custDataLst>
              <p:tags r:id="rId15"/>
            </p:custDataLst>
          </p:nvPr>
        </p:nvSpPr>
        <p:spPr>
          <a:xfrm>
            <a:off x="6832288" y="7839557"/>
            <a:ext cx="4474161" cy="575945"/>
          </a:xfrm>
          <a:prstGeom prst="rect">
            <a:avLst/>
          </a:prstGeom>
        </p:spPr>
        <p:txBody>
          <a:bodyPr wrap="square" lIns="0" rIns="0" anchor="t" anchorCtr="0">
            <a:spAutoFit/>
          </a:bodyPr>
          <a:lstStyle/>
          <a:p>
            <a:pPr algn="ctr"/>
            <a:r>
              <a:rPr lang="zh-CN" altLang="en-US" sz="3150" dirty="0">
                <a:latin typeface="黑体" panose="02010609060101010101" charset="-122"/>
                <a:ea typeface="黑体" panose="02010609060101010101" charset="-122"/>
                <a:cs typeface="Arial" panose="020B0604020202020204" pitchFamily="34" charset="0"/>
              </a:rPr>
              <a:t>平王东迁，建立东周</a:t>
            </a:r>
          </a:p>
        </p:txBody>
      </p:sp>
      <p:pic>
        <p:nvPicPr>
          <p:cNvPr id="4" name="图片 3" descr="C:/Users/ADMINI~1/AppData/Local/Temp/kaimatting/20200819104632/output_aiMatting_20200819104819.pngoutput_aiMatting_20200819104819"/>
          <p:cNvPicPr>
            <a:picLocks noChangeAspect="1"/>
          </p:cNvPicPr>
          <p:nvPr/>
        </p:nvPicPr>
        <p:blipFill>
          <a:blip r:embed="rId17"/>
          <a:srcRect/>
          <a:stretch>
            <a:fillRect/>
          </a:stretch>
        </p:blipFill>
        <p:spPr>
          <a:xfrm>
            <a:off x="10854821" y="874091"/>
            <a:ext cx="5244545" cy="8125129"/>
          </a:xfrm>
          <a:prstGeom prst="rect">
            <a:avLst/>
          </a:prstGeom>
        </p:spPr>
      </p:pic>
      <p:sp>
        <p:nvSpPr>
          <p:cNvPr id="17" name="文本框 16"/>
          <p:cNvSpPr txBox="1"/>
          <p:nvPr/>
        </p:nvSpPr>
        <p:spPr>
          <a:xfrm>
            <a:off x="12839649" y="8475932"/>
            <a:ext cx="3259717" cy="495935"/>
          </a:xfrm>
          <a:prstGeom prst="rect">
            <a:avLst/>
          </a:prstGeom>
          <a:noFill/>
        </p:spPr>
        <p:txBody>
          <a:bodyPr wrap="square" rtlCol="0">
            <a:spAutoFit/>
          </a:bodyPr>
          <a:lstStyle/>
          <a:p>
            <a:pPr algn="r"/>
            <a:r>
              <a:rPr lang="zh-CN" altLang="en-US" sz="2625" b="1">
                <a:solidFill>
                  <a:schemeClr val="bg1"/>
                </a:solidFill>
                <a:effectLst>
                  <a:outerShdw blurRad="38100" dist="38100" dir="2700000" algn="tl">
                    <a:srgbClr val="000000">
                      <a:alpha val="43137"/>
                    </a:srgbClr>
                  </a:outerShdw>
                </a:effectLst>
                <a:latin typeface="方正启体_GBK" panose="02000000000000000000" charset="-122"/>
                <a:ea typeface="方正启体_GBK" panose="02000000000000000000" charset="-122"/>
              </a:rPr>
              <a:t>◎</a:t>
            </a:r>
            <a:r>
              <a:rPr lang="zh-CN" altLang="en-US" sz="2625">
                <a:solidFill>
                  <a:schemeClr val="bg1"/>
                </a:solidFill>
                <a:effectLst>
                  <a:outerShdw blurRad="38100" dist="38100" dir="2700000" algn="tl">
                    <a:srgbClr val="000000">
                      <a:alpha val="43137"/>
                    </a:srgbClr>
                  </a:outerShdw>
                </a:effectLst>
                <a:latin typeface="方正启体_GBK" panose="02000000000000000000" charset="-122"/>
                <a:ea typeface="方正启体_GBK" panose="02000000000000000000" charset="-122"/>
              </a:rPr>
              <a:t>周公塑像</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2"/>
          <p:cNvSpPr txBox="1">
            <a:spLocks noChangeArrowheads="1"/>
          </p:cNvSpPr>
          <p:nvPr/>
        </p:nvSpPr>
        <p:spPr bwMode="auto">
          <a:xfrm>
            <a:off x="2100538" y="2755182"/>
            <a:ext cx="13123954" cy="2183765"/>
          </a:xfrm>
          <a:prstGeom prst="rect">
            <a:avLst/>
          </a:prstGeom>
          <a:noFill/>
          <a:ln w="28575">
            <a:solidFill>
              <a:srgbClr val="C0000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spcBef>
                <a:spcPts val="600"/>
              </a:spcBef>
              <a:defRPr/>
            </a:pPr>
            <a:r>
              <a:rPr lang="zh-CN" altLang="en-US" sz="4200" dirty="0" smtClean="0">
                <a:solidFill>
                  <a:schemeClr val="tx1"/>
                </a:solidFill>
                <a:latin typeface="微软雅黑" panose="020B0503020204020204" pitchFamily="34" charset="-122"/>
                <a:ea typeface="微软雅黑" panose="020B0503020204020204" pitchFamily="34" charset="-122"/>
              </a:rPr>
              <a:t>  ①神权色彩浓厚</a:t>
            </a:r>
            <a:r>
              <a:rPr lang="zh-CN" altLang="en-US" sz="3150" dirty="0" smtClean="0">
                <a:solidFill>
                  <a:srgbClr val="002060"/>
                </a:solidFill>
                <a:latin typeface="仿宋" panose="02010609060101010101" charset="-122"/>
                <a:ea typeface="仿宋" panose="02010609060101010101" charset="-122"/>
              </a:rPr>
              <a:t>（甲骨文、祭祀）</a:t>
            </a:r>
            <a:endParaRPr lang="en-US" altLang="zh-CN" sz="3150" dirty="0" smtClean="0">
              <a:solidFill>
                <a:srgbClr val="002060"/>
              </a:solidFill>
              <a:latin typeface="仿宋" panose="02010609060101010101" charset="-122"/>
              <a:ea typeface="仿宋" panose="02010609060101010101" charset="-122"/>
            </a:endParaRPr>
          </a:p>
          <a:p>
            <a:pPr>
              <a:spcBef>
                <a:spcPts val="600"/>
              </a:spcBef>
              <a:defRPr/>
            </a:pPr>
            <a:r>
              <a:rPr lang="zh-CN" altLang="en-US" sz="4200" dirty="0" smtClean="0">
                <a:solidFill>
                  <a:schemeClr val="tx1"/>
                </a:solidFill>
                <a:latin typeface="微软雅黑" panose="020B0503020204020204" pitchFamily="34" charset="-122"/>
                <a:ea typeface="微软雅黑" panose="020B0503020204020204" pitchFamily="34" charset="-122"/>
              </a:rPr>
              <a:t>  ②血缘与政治紧密结合，家国同构</a:t>
            </a:r>
            <a:r>
              <a:rPr lang="zh-CN" altLang="en-US" sz="3150" dirty="0" smtClean="0">
                <a:solidFill>
                  <a:srgbClr val="002060"/>
                </a:solidFill>
                <a:latin typeface="仿宋" panose="02010609060101010101" charset="-122"/>
                <a:ea typeface="仿宋" panose="02010609060101010101" charset="-122"/>
              </a:rPr>
              <a:t>（分封制、宗法制）</a:t>
            </a:r>
            <a:endParaRPr lang="en-US" altLang="zh-CN" sz="3150" dirty="0" smtClean="0">
              <a:solidFill>
                <a:srgbClr val="002060"/>
              </a:solidFill>
              <a:latin typeface="仿宋" panose="02010609060101010101" charset="-122"/>
              <a:ea typeface="仿宋" panose="02010609060101010101" charset="-122"/>
            </a:endParaRPr>
          </a:p>
          <a:p>
            <a:pPr>
              <a:spcBef>
                <a:spcPts val="600"/>
              </a:spcBef>
              <a:defRPr/>
            </a:pPr>
            <a:r>
              <a:rPr lang="zh-CN" altLang="en-US" sz="4200" dirty="0" smtClean="0">
                <a:solidFill>
                  <a:schemeClr val="tx1"/>
                </a:solidFill>
                <a:latin typeface="微软雅黑" panose="020B0503020204020204" pitchFamily="34" charset="-122"/>
                <a:ea typeface="微软雅黑" panose="020B0503020204020204" pitchFamily="34" charset="-122"/>
              </a:rPr>
              <a:t>  ③中央权力逐渐加强，但尚未实现集权</a:t>
            </a:r>
            <a:r>
              <a:rPr lang="zh-CN" altLang="en-US" sz="3150" dirty="0" smtClean="0">
                <a:solidFill>
                  <a:srgbClr val="002060"/>
                </a:solidFill>
                <a:latin typeface="仿宋" panose="02010609060101010101" charset="-122"/>
                <a:ea typeface="仿宋" panose="02010609060101010101" charset="-122"/>
              </a:rPr>
              <a:t>（从内外服到分封）</a:t>
            </a:r>
            <a:endParaRPr lang="zh-CN" altLang="en-US" sz="4200" dirty="0" smtClean="0">
              <a:solidFill>
                <a:schemeClr val="tx1"/>
              </a:solidFill>
              <a:latin typeface="微软雅黑" panose="020B0503020204020204" pitchFamily="34" charset="-122"/>
              <a:ea typeface="微软雅黑" panose="020B0503020204020204" pitchFamily="34" charset="-122"/>
            </a:endParaRPr>
          </a:p>
        </p:txBody>
      </p:sp>
      <p:sp>
        <p:nvSpPr>
          <p:cNvPr id="15" name="Text Box 22"/>
          <p:cNvSpPr txBox="1">
            <a:spLocks noChangeArrowheads="1"/>
          </p:cNvSpPr>
          <p:nvPr/>
        </p:nvSpPr>
        <p:spPr bwMode="auto">
          <a:xfrm>
            <a:off x="2100538" y="5124560"/>
            <a:ext cx="13123954" cy="1460500"/>
          </a:xfrm>
          <a:prstGeom prst="rect">
            <a:avLst/>
          </a:prstGeom>
          <a:noFill/>
          <a:ln w="28575">
            <a:solidFill>
              <a:srgbClr val="C0000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spcBef>
                <a:spcPts val="600"/>
              </a:spcBef>
              <a:defRPr/>
            </a:pPr>
            <a:r>
              <a:rPr lang="zh-CN" altLang="en-US" sz="4200" dirty="0" smtClean="0">
                <a:solidFill>
                  <a:schemeClr val="tx1"/>
                </a:solidFill>
                <a:latin typeface="微软雅黑" panose="020B0503020204020204" pitchFamily="34" charset="-122"/>
                <a:ea typeface="微软雅黑" panose="020B0503020204020204" pitchFamily="34" charset="-122"/>
              </a:rPr>
              <a:t>  ①土地国有，集体劳作</a:t>
            </a:r>
            <a:r>
              <a:rPr lang="zh-CN" altLang="en-US" sz="3150" dirty="0" smtClean="0">
                <a:solidFill>
                  <a:srgbClr val="002060"/>
                </a:solidFill>
                <a:latin typeface="仿宋" panose="02010609060101010101" charset="-122"/>
                <a:ea typeface="仿宋" panose="02010609060101010101" charset="-122"/>
              </a:rPr>
              <a:t>（井田制是土地经营的基本方式）</a:t>
            </a:r>
            <a:endParaRPr lang="en-US" altLang="zh-CN" sz="3150" dirty="0" smtClean="0">
              <a:solidFill>
                <a:srgbClr val="002060"/>
              </a:solidFill>
              <a:latin typeface="仿宋" panose="02010609060101010101" charset="-122"/>
              <a:ea typeface="仿宋" panose="02010609060101010101" charset="-122"/>
            </a:endParaRPr>
          </a:p>
          <a:p>
            <a:pPr>
              <a:spcBef>
                <a:spcPts val="600"/>
              </a:spcBef>
              <a:defRPr/>
            </a:pPr>
            <a:r>
              <a:rPr lang="zh-CN" altLang="en-US" sz="4200" dirty="0" smtClean="0">
                <a:solidFill>
                  <a:schemeClr val="tx1"/>
                </a:solidFill>
                <a:latin typeface="微软雅黑" panose="020B0503020204020204" pitchFamily="34" charset="-122"/>
                <a:ea typeface="微软雅黑" panose="020B0503020204020204" pitchFamily="34" charset="-122"/>
              </a:rPr>
              <a:t>  ②青铜铸造发达</a:t>
            </a:r>
            <a:r>
              <a:rPr lang="zh-CN" altLang="en-US" sz="3150" dirty="0" smtClean="0">
                <a:solidFill>
                  <a:srgbClr val="002060"/>
                </a:solidFill>
                <a:latin typeface="仿宋" panose="02010609060101010101" charset="-122"/>
                <a:ea typeface="仿宋" panose="02010609060101010101" charset="-122"/>
              </a:rPr>
              <a:t>（大量青铜器）</a:t>
            </a:r>
            <a:endParaRPr lang="en-US" altLang="zh-CN" sz="3150" dirty="0" smtClean="0">
              <a:solidFill>
                <a:srgbClr val="002060"/>
              </a:solidFill>
              <a:latin typeface="仿宋" panose="02010609060101010101" charset="-122"/>
              <a:ea typeface="仿宋" panose="02010609060101010101" charset="-122"/>
            </a:endParaRPr>
          </a:p>
        </p:txBody>
      </p:sp>
      <p:sp>
        <p:nvSpPr>
          <p:cNvPr id="16" name="Text Box 22"/>
          <p:cNvSpPr txBox="1">
            <a:spLocks noChangeArrowheads="1"/>
          </p:cNvSpPr>
          <p:nvPr/>
        </p:nvSpPr>
        <p:spPr bwMode="auto">
          <a:xfrm>
            <a:off x="2100538" y="6713121"/>
            <a:ext cx="13123954" cy="1460500"/>
          </a:xfrm>
          <a:prstGeom prst="rect">
            <a:avLst/>
          </a:prstGeom>
          <a:noFill/>
          <a:ln w="28575">
            <a:solidFill>
              <a:srgbClr val="C0000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spcBef>
                <a:spcPts val="600"/>
              </a:spcBef>
              <a:defRPr/>
            </a:pPr>
            <a:r>
              <a:rPr lang="zh-CN" altLang="en-US" sz="4200" dirty="0" smtClean="0">
                <a:solidFill>
                  <a:schemeClr val="tx1"/>
                </a:solidFill>
                <a:latin typeface="微软雅黑" panose="020B0503020204020204" pitchFamily="34" charset="-122"/>
                <a:ea typeface="微软雅黑" panose="020B0503020204020204" pitchFamily="34" charset="-122"/>
              </a:rPr>
              <a:t>  ①系统文字</a:t>
            </a:r>
            <a:r>
              <a:rPr lang="zh-CN" altLang="en-US" sz="3150" dirty="0" smtClean="0">
                <a:solidFill>
                  <a:srgbClr val="002060"/>
                </a:solidFill>
                <a:latin typeface="仿宋" panose="02010609060101010101" charset="-122"/>
                <a:ea typeface="仿宋" panose="02010609060101010101" charset="-122"/>
              </a:rPr>
              <a:t>（甲骨文，金文）</a:t>
            </a:r>
            <a:endParaRPr lang="en-US" altLang="zh-CN" sz="3150" dirty="0" smtClean="0">
              <a:solidFill>
                <a:srgbClr val="002060"/>
              </a:solidFill>
              <a:latin typeface="仿宋" panose="02010609060101010101" charset="-122"/>
              <a:ea typeface="仿宋" panose="02010609060101010101" charset="-122"/>
            </a:endParaRPr>
          </a:p>
          <a:p>
            <a:pPr>
              <a:spcBef>
                <a:spcPts val="600"/>
              </a:spcBef>
              <a:defRPr/>
            </a:pPr>
            <a:r>
              <a:rPr lang="zh-CN" altLang="en-US" sz="4200" dirty="0" smtClean="0">
                <a:solidFill>
                  <a:schemeClr val="tx1"/>
                </a:solidFill>
                <a:latin typeface="微软雅黑" panose="020B0503020204020204" pitchFamily="34" charset="-122"/>
                <a:ea typeface="微软雅黑" panose="020B0503020204020204" pitchFamily="34" charset="-122"/>
              </a:rPr>
              <a:t>  ②开始形成统一的心理文化认同</a:t>
            </a:r>
            <a:r>
              <a:rPr lang="zh-CN" altLang="en-US" sz="3150" dirty="0" smtClean="0">
                <a:solidFill>
                  <a:srgbClr val="002060"/>
                </a:solidFill>
                <a:latin typeface="仿宋" panose="02010609060101010101" charset="-122"/>
                <a:ea typeface="仿宋" panose="02010609060101010101" charset="-122"/>
              </a:rPr>
              <a:t>（华夏文化，炎黄子孙）</a:t>
            </a:r>
            <a:endParaRPr lang="en-US" altLang="zh-CN" sz="3150" dirty="0" smtClean="0">
              <a:solidFill>
                <a:srgbClr val="002060"/>
              </a:solidFill>
              <a:latin typeface="仿宋" panose="02010609060101010101" charset="-122"/>
              <a:ea typeface="仿宋" panose="02010609060101010101" charset="-122"/>
            </a:endParaRPr>
          </a:p>
        </p:txBody>
      </p:sp>
      <p:sp>
        <p:nvSpPr>
          <p:cNvPr id="2" name="文本框 1"/>
          <p:cNvSpPr txBox="1"/>
          <p:nvPr/>
        </p:nvSpPr>
        <p:spPr>
          <a:xfrm>
            <a:off x="896620" y="3674745"/>
            <a:ext cx="1203960" cy="706755"/>
          </a:xfrm>
          <a:prstGeom prst="rect">
            <a:avLst/>
          </a:prstGeom>
          <a:noFill/>
        </p:spPr>
        <p:txBody>
          <a:bodyPr wrap="none" rtlCol="0">
            <a:spAutoFit/>
          </a:bodyPr>
          <a:lstStyle/>
          <a:p>
            <a:r>
              <a:rPr lang="zh-CN" altLang="en-US" sz="4000" b="1"/>
              <a:t>政治</a:t>
            </a:r>
          </a:p>
        </p:txBody>
      </p:sp>
      <p:sp>
        <p:nvSpPr>
          <p:cNvPr id="4" name="文本框 3"/>
          <p:cNvSpPr txBox="1"/>
          <p:nvPr/>
        </p:nvSpPr>
        <p:spPr>
          <a:xfrm>
            <a:off x="974090" y="5667375"/>
            <a:ext cx="1203960" cy="706755"/>
          </a:xfrm>
          <a:prstGeom prst="rect">
            <a:avLst/>
          </a:prstGeom>
          <a:noFill/>
        </p:spPr>
        <p:txBody>
          <a:bodyPr wrap="none" rtlCol="0">
            <a:spAutoFit/>
          </a:bodyPr>
          <a:lstStyle/>
          <a:p>
            <a:r>
              <a:rPr lang="zh-CN" altLang="en-US" sz="4000" b="1"/>
              <a:t>经济</a:t>
            </a:r>
          </a:p>
        </p:txBody>
      </p:sp>
      <p:sp>
        <p:nvSpPr>
          <p:cNvPr id="9" name="文本框 8"/>
          <p:cNvSpPr txBox="1"/>
          <p:nvPr/>
        </p:nvSpPr>
        <p:spPr>
          <a:xfrm>
            <a:off x="896620" y="7466965"/>
            <a:ext cx="1203960" cy="706755"/>
          </a:xfrm>
          <a:prstGeom prst="rect">
            <a:avLst/>
          </a:prstGeom>
          <a:noFill/>
        </p:spPr>
        <p:txBody>
          <a:bodyPr wrap="none" rtlCol="0">
            <a:spAutoFit/>
          </a:bodyPr>
          <a:lstStyle/>
          <a:p>
            <a:r>
              <a:rPr lang="zh-CN" altLang="en-US" sz="4000" b="1"/>
              <a:t>文化</a:t>
            </a:r>
          </a:p>
        </p:txBody>
      </p:sp>
      <p:sp>
        <p:nvSpPr>
          <p:cNvPr id="14" name="文本框 13"/>
          <p:cNvSpPr txBox="1"/>
          <p:nvPr/>
        </p:nvSpPr>
        <p:spPr>
          <a:xfrm>
            <a:off x="5490210" y="1710690"/>
            <a:ext cx="3550920" cy="768350"/>
          </a:xfrm>
          <a:prstGeom prst="rect">
            <a:avLst/>
          </a:prstGeom>
          <a:noFill/>
        </p:spPr>
        <p:txBody>
          <a:bodyPr wrap="none" rtlCol="0">
            <a:spAutoFit/>
          </a:bodyPr>
          <a:lstStyle/>
          <a:p>
            <a:r>
              <a:rPr lang="zh-CN" altLang="en-US" sz="4400" b="1"/>
              <a:t>早期国家特征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bldLvl="0" animBg="1"/>
      <p:bldP spid="15" grpId="0" bldLvl="0" animBg="1"/>
      <p:bldP spid="1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09893" y="304140"/>
            <a:ext cx="12823055" cy="657225"/>
          </a:xfrm>
          <a:prstGeom prst="rect">
            <a:avLst/>
          </a:prstGeom>
          <a:noFill/>
        </p:spPr>
        <p:txBody>
          <a:bodyPr wrap="square" rtlCol="0">
            <a:spAutoFit/>
          </a:bodyPr>
          <a:lstStyle/>
          <a:p>
            <a:pPr algn="l"/>
            <a:r>
              <a:rPr lang="zh-CN" sz="3675" b="1" dirty="0" smtClean="0">
                <a:solidFill>
                  <a:srgbClr val="DFBE76"/>
                </a:solidFill>
                <a:latin typeface="微软雅黑" panose="020B0503020204020204" pitchFamily="34" charset="-122"/>
                <a:ea typeface="微软雅黑" panose="020B0503020204020204" pitchFamily="34" charset="-122"/>
              </a:rPr>
              <a:t>一、原始社会：中华文明的曙光</a:t>
            </a:r>
          </a:p>
        </p:txBody>
      </p:sp>
      <p:graphicFrame>
        <p:nvGraphicFramePr>
          <p:cNvPr id="3" name="图示 2"/>
          <p:cNvGraphicFramePr/>
          <p:nvPr/>
        </p:nvGraphicFramePr>
        <p:xfrm>
          <a:off x="601543" y="1092405"/>
          <a:ext cx="11514002" cy="7755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descr="C:/Users/ADMINI~1/AppData/Local/Temp/kaimatting/20200818063141/output_aiMatting_20200818063455.pngoutput_aiMatting_20200818063455"/>
          <p:cNvPicPr>
            <a:picLocks noChangeAspect="1"/>
          </p:cNvPicPr>
          <p:nvPr/>
        </p:nvPicPr>
        <p:blipFill>
          <a:blip r:embed="rId8">
            <a:grayscl/>
            <a:lum bright="6000" contrast="100000"/>
          </a:blip>
          <a:stretch>
            <a:fillRect/>
          </a:stretch>
        </p:blipFill>
        <p:spPr>
          <a:xfrm>
            <a:off x="6264386" y="3473032"/>
            <a:ext cx="9219201" cy="5129555"/>
          </a:xfrm>
          <a:prstGeom prst="rect">
            <a:avLst/>
          </a:prstGeom>
        </p:spPr>
      </p:pic>
      <p:sp>
        <p:nvSpPr>
          <p:cNvPr id="15" name="文本框 14"/>
          <p:cNvSpPr txBox="1"/>
          <p:nvPr/>
        </p:nvSpPr>
        <p:spPr>
          <a:xfrm rot="20580000">
            <a:off x="6198558" y="2156480"/>
            <a:ext cx="3560525" cy="657225"/>
          </a:xfrm>
          <a:prstGeom prst="rect">
            <a:avLst/>
          </a:prstGeom>
          <a:noFill/>
        </p:spPr>
        <p:txBody>
          <a:bodyPr wrap="square" rtlCol="0">
            <a:spAutoFit/>
          </a:bodyPr>
          <a:lstStyle/>
          <a:p>
            <a:pPr algn="ctr"/>
            <a:r>
              <a:rPr lang="zh-CN" altLang="en-US" sz="3675">
                <a:latin typeface="楷体" panose="02010609060101010101" pitchFamily="49" charset="-122"/>
                <a:ea typeface="楷体" panose="02010609060101010101" pitchFamily="49" charset="-122"/>
              </a:rPr>
              <a:t>新石器时代晚期</a:t>
            </a:r>
          </a:p>
        </p:txBody>
      </p:sp>
      <p:sp>
        <p:nvSpPr>
          <p:cNvPr id="16" name="文本框 15"/>
          <p:cNvSpPr txBox="1"/>
          <p:nvPr/>
        </p:nvSpPr>
        <p:spPr>
          <a:xfrm rot="20040000">
            <a:off x="2733025" y="3520528"/>
            <a:ext cx="3668849" cy="657225"/>
          </a:xfrm>
          <a:prstGeom prst="rect">
            <a:avLst/>
          </a:prstGeom>
          <a:noFill/>
        </p:spPr>
        <p:txBody>
          <a:bodyPr wrap="square" rtlCol="0">
            <a:spAutoFit/>
          </a:bodyPr>
          <a:lstStyle/>
          <a:p>
            <a:pPr algn="ctr"/>
            <a:r>
              <a:rPr lang="zh-CN" altLang="en-US" sz="3675">
                <a:latin typeface="楷体" panose="02010609060101010101" pitchFamily="49" charset="-122"/>
                <a:ea typeface="楷体" panose="02010609060101010101" pitchFamily="49" charset="-122"/>
              </a:rPr>
              <a:t>旧石器时代晚期</a:t>
            </a:r>
          </a:p>
        </p:txBody>
      </p:sp>
      <p:sp>
        <p:nvSpPr>
          <p:cNvPr id="21" name="文本框 20"/>
          <p:cNvSpPr txBox="1"/>
          <p:nvPr/>
        </p:nvSpPr>
        <p:spPr>
          <a:xfrm>
            <a:off x="409893" y="1059075"/>
            <a:ext cx="5482025"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1.</a:t>
            </a:r>
            <a:r>
              <a:rPr lang="zh-CN" altLang="en-US" sz="3150" b="1">
                <a:solidFill>
                  <a:schemeClr val="tx1"/>
                </a:solidFill>
                <a:latin typeface="黑体" panose="02010609060101010101" charset="-122"/>
                <a:ea typeface="黑体" panose="02010609060101010101" charset="-122"/>
                <a:cs typeface="黑体" panose="02010609060101010101" charset="-122"/>
              </a:rPr>
              <a:t>原始社会的阶段划分</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Grp="1"/>
          </p:cNvSpPr>
          <p:nvPr>
            <p:ph type="ctrTitle" idx="13"/>
          </p:nvPr>
        </p:nvSpPr>
        <p:spPr>
          <a:xfrm>
            <a:off x="5902832" y="325817"/>
            <a:ext cx="4519768" cy="906620"/>
          </a:xfrm>
          <a:prstGeom prst="rect">
            <a:avLst/>
          </a:prstGeom>
          <a:gradFill>
            <a:gsLst>
              <a:gs pos="0">
                <a:srgbClr val="FECF40"/>
              </a:gs>
              <a:gs pos="100000">
                <a:srgbClr val="846C21"/>
              </a:gs>
            </a:gsLst>
            <a:lin ang="5400000" scaled="0"/>
          </a:gradFill>
        </p:spPr>
        <p:txBody>
          <a:bodyPr>
            <a:normAutofit/>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5249" b="1">
                <a:solidFill>
                  <a:schemeClr val="tx1">
                    <a:lumMod val="75000"/>
                    <a:lumOff val="25000"/>
                  </a:schemeClr>
                </a:solidFill>
                <a:latin typeface="黑体" panose="02010609060101010101" charset="-122"/>
                <a:ea typeface="黑体" panose="02010609060101010101" charset="-122"/>
              </a:rPr>
              <a:t>课堂小结</a:t>
            </a:r>
          </a:p>
        </p:txBody>
      </p:sp>
      <p:grpSp>
        <p:nvGrpSpPr>
          <p:cNvPr id="5" name="组合 4"/>
          <p:cNvGrpSpPr/>
          <p:nvPr/>
        </p:nvGrpSpPr>
        <p:grpSpPr>
          <a:xfrm>
            <a:off x="153981" y="3295458"/>
            <a:ext cx="15624197" cy="3997295"/>
            <a:chOff x="542" y="4113"/>
            <a:chExt cx="18750" cy="4797"/>
          </a:xfrm>
        </p:grpSpPr>
        <p:sp>
          <p:nvSpPr>
            <p:cNvPr id="6" name="右箭头 5"/>
            <p:cNvSpPr/>
            <p:nvPr/>
          </p:nvSpPr>
          <p:spPr>
            <a:xfrm>
              <a:off x="542" y="5150"/>
              <a:ext cx="18750" cy="1900"/>
            </a:xfrm>
            <a:prstGeom prst="rightArrow">
              <a:avLst/>
            </a:prstGeom>
            <a:solidFill>
              <a:schemeClr val="accent1">
                <a:lumMod val="20000"/>
                <a:lumOff val="80000"/>
              </a:schemeClr>
            </a:solidFill>
            <a:ln w="19050" cmpd="dbl">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968">
                  <a:solidFill>
                    <a:schemeClr val="tx1"/>
                  </a:solidFill>
                  <a:latin typeface="黑体" panose="02010609060101010101" charset="-122"/>
                  <a:ea typeface="黑体" panose="02010609060101010101" charset="-122"/>
                  <a:cs typeface="黑体" panose="02010609060101010101" charset="-122"/>
                </a:rPr>
                <a:t>距今约</a:t>
              </a:r>
              <a:r>
                <a:rPr lang="en-US" altLang="zh-CN" sz="1968">
                  <a:solidFill>
                    <a:schemeClr val="tx1"/>
                  </a:solidFill>
                  <a:latin typeface="黑体" panose="02010609060101010101" charset="-122"/>
                  <a:ea typeface="黑体" panose="02010609060101010101" charset="-122"/>
                  <a:cs typeface="黑体" panose="02010609060101010101" charset="-122"/>
                </a:rPr>
                <a:t>170</a:t>
              </a:r>
              <a:r>
                <a:rPr lang="zh-CN" altLang="en-US" sz="1968">
                  <a:solidFill>
                    <a:schemeClr val="tx1"/>
                  </a:solidFill>
                  <a:latin typeface="黑体" panose="02010609060101010101" charset="-122"/>
                  <a:ea typeface="黑体" panose="02010609060101010101" charset="-122"/>
                  <a:cs typeface="黑体" panose="02010609060101010101" charset="-122"/>
                </a:rPr>
                <a:t>万年 约</a:t>
              </a:r>
              <a:r>
                <a:rPr lang="en-US" altLang="zh-CN" sz="1968">
                  <a:solidFill>
                    <a:schemeClr val="tx1"/>
                  </a:solidFill>
                  <a:latin typeface="黑体" panose="02010609060101010101" charset="-122"/>
                  <a:ea typeface="黑体" panose="02010609060101010101" charset="-122"/>
                  <a:cs typeface="黑体" panose="02010609060101010101" charset="-122"/>
                </a:rPr>
                <a:t>70-20</a:t>
              </a:r>
              <a:r>
                <a:rPr lang="zh-CN" altLang="en-US" sz="1968">
                  <a:solidFill>
                    <a:schemeClr val="tx1"/>
                  </a:solidFill>
                  <a:latin typeface="黑体" panose="02010609060101010101" charset="-122"/>
                  <a:ea typeface="黑体" panose="02010609060101010101" charset="-122"/>
                  <a:cs typeface="黑体" panose="02010609060101010101" charset="-122"/>
                </a:rPr>
                <a:t>万年 约</a:t>
              </a:r>
              <a:r>
                <a:rPr lang="en-US" altLang="zh-CN" sz="1968">
                  <a:solidFill>
                    <a:schemeClr val="tx1"/>
                  </a:solidFill>
                  <a:latin typeface="黑体" panose="02010609060101010101" charset="-122"/>
                  <a:ea typeface="黑体" panose="02010609060101010101" charset="-122"/>
                  <a:cs typeface="黑体" panose="02010609060101010101" charset="-122"/>
                </a:rPr>
                <a:t>1</a:t>
              </a:r>
              <a:r>
                <a:rPr lang="zh-CN" altLang="en-US" sz="1968">
                  <a:solidFill>
                    <a:schemeClr val="tx1"/>
                  </a:solidFill>
                  <a:latin typeface="黑体" panose="02010609060101010101" charset="-122"/>
                  <a:ea typeface="黑体" panose="02010609060101010101" charset="-122"/>
                  <a:cs typeface="黑体" panose="02010609060101010101" charset="-122"/>
                </a:rPr>
                <a:t>万年 约</a:t>
              </a:r>
              <a:r>
                <a:rPr lang="en-US" altLang="zh-CN" sz="1968">
                  <a:solidFill>
                    <a:schemeClr val="tx1"/>
                  </a:solidFill>
                  <a:latin typeface="黑体" panose="02010609060101010101" charset="-122"/>
                  <a:ea typeface="黑体" panose="02010609060101010101" charset="-122"/>
                  <a:cs typeface="黑体" panose="02010609060101010101" charset="-122"/>
                </a:rPr>
                <a:t>7000-5000</a:t>
              </a:r>
              <a:r>
                <a:rPr lang="zh-CN" altLang="en-US" sz="1968">
                  <a:solidFill>
                    <a:schemeClr val="tx1"/>
                  </a:solidFill>
                  <a:latin typeface="黑体" panose="02010609060101010101" charset="-122"/>
                  <a:ea typeface="黑体" panose="02010609060101010101" charset="-122"/>
                  <a:cs typeface="黑体" panose="02010609060101010101" charset="-122"/>
                </a:rPr>
                <a:t>年   距今约</a:t>
              </a:r>
              <a:r>
                <a:rPr lang="en-US" altLang="zh-CN" sz="1968">
                  <a:solidFill>
                    <a:schemeClr val="tx1"/>
                  </a:solidFill>
                  <a:latin typeface="黑体" panose="02010609060101010101" charset="-122"/>
                  <a:ea typeface="黑体" panose="02010609060101010101" charset="-122"/>
                  <a:cs typeface="黑体" panose="02010609060101010101" charset="-122"/>
                </a:rPr>
                <a:t>5000</a:t>
              </a:r>
              <a:r>
                <a:rPr lang="zh-CN" altLang="en-US" sz="1968">
                  <a:solidFill>
                    <a:schemeClr val="tx1"/>
                  </a:solidFill>
                  <a:latin typeface="黑体" panose="02010609060101010101" charset="-122"/>
                  <a:ea typeface="黑体" panose="02010609060101010101" charset="-122"/>
                  <a:cs typeface="黑体" panose="02010609060101010101" charset="-122"/>
                </a:rPr>
                <a:t>年   神话</a:t>
              </a:r>
              <a:r>
                <a:rPr lang="zh-CN" altLang="en-US" sz="1968">
                  <a:solidFill>
                    <a:schemeClr val="tx1"/>
                  </a:solidFill>
                  <a:latin typeface="黑体" panose="02010609060101010101" charset="-122"/>
                  <a:ea typeface="黑体" panose="02010609060101010101" charset="-122"/>
                  <a:cs typeface="黑体" panose="02010609060101010101" charset="-122"/>
                  <a:sym typeface="+mn-ea"/>
                </a:rPr>
                <a:t>传说</a:t>
              </a:r>
              <a:r>
                <a:rPr lang="zh-CN" altLang="en-US" sz="1968">
                  <a:solidFill>
                    <a:schemeClr val="tx1"/>
                  </a:solidFill>
                  <a:latin typeface="黑体" panose="02010609060101010101" charset="-122"/>
                  <a:ea typeface="黑体" panose="02010609060101010101" charset="-122"/>
                  <a:cs typeface="黑体" panose="02010609060101010101" charset="-122"/>
                </a:rPr>
                <a:t>  约前</a:t>
              </a:r>
              <a:r>
                <a:rPr lang="en-US" altLang="zh-CN" sz="1968">
                  <a:solidFill>
                    <a:schemeClr val="tx1"/>
                  </a:solidFill>
                  <a:latin typeface="黑体" panose="02010609060101010101" charset="-122"/>
                  <a:ea typeface="黑体" panose="02010609060101010101" charset="-122"/>
                  <a:cs typeface="黑体" panose="02010609060101010101" charset="-122"/>
                </a:rPr>
                <a:t>2070</a:t>
              </a:r>
              <a:r>
                <a:rPr lang="zh-CN" altLang="en-US" sz="1968">
                  <a:solidFill>
                    <a:schemeClr val="tx1"/>
                  </a:solidFill>
                  <a:latin typeface="黑体" panose="02010609060101010101" charset="-122"/>
                  <a:ea typeface="黑体" panose="02010609060101010101" charset="-122"/>
                  <a:cs typeface="黑体" panose="02010609060101010101" charset="-122"/>
                </a:rPr>
                <a:t>年  约前</a:t>
              </a:r>
              <a:r>
                <a:rPr lang="en-US" altLang="zh-CN" sz="1968">
                  <a:solidFill>
                    <a:schemeClr val="tx1"/>
                  </a:solidFill>
                  <a:latin typeface="黑体" panose="02010609060101010101" charset="-122"/>
                  <a:ea typeface="黑体" panose="02010609060101010101" charset="-122"/>
                  <a:cs typeface="黑体" panose="02010609060101010101" charset="-122"/>
                </a:rPr>
                <a:t>1600</a:t>
              </a:r>
              <a:r>
                <a:rPr lang="zh-CN" altLang="en-US" sz="1968">
                  <a:solidFill>
                    <a:schemeClr val="tx1"/>
                  </a:solidFill>
                  <a:latin typeface="黑体" panose="02010609060101010101" charset="-122"/>
                  <a:ea typeface="黑体" panose="02010609060101010101" charset="-122"/>
                  <a:cs typeface="黑体" panose="02010609060101010101" charset="-122"/>
                </a:rPr>
                <a:t>年  前</a:t>
              </a:r>
              <a:r>
                <a:rPr lang="en-US" altLang="zh-CN" sz="1968">
                  <a:solidFill>
                    <a:schemeClr val="tx1"/>
                  </a:solidFill>
                  <a:latin typeface="黑体" panose="02010609060101010101" charset="-122"/>
                  <a:ea typeface="黑体" panose="02010609060101010101" charset="-122"/>
                  <a:cs typeface="黑体" panose="02010609060101010101" charset="-122"/>
                </a:rPr>
                <a:t>1046</a:t>
              </a:r>
              <a:r>
                <a:rPr lang="zh-CN" altLang="en-US" sz="1968">
                  <a:solidFill>
                    <a:schemeClr val="tx1"/>
                  </a:solidFill>
                  <a:latin typeface="黑体" panose="02010609060101010101" charset="-122"/>
                  <a:ea typeface="黑体" panose="02010609060101010101" charset="-122"/>
                  <a:cs typeface="黑体" panose="02010609060101010101" charset="-122"/>
                </a:rPr>
                <a:t>年 </a:t>
              </a:r>
              <a:r>
                <a:rPr lang="zh-CN" altLang="en-US" sz="1968">
                  <a:solidFill>
                    <a:schemeClr val="tx1"/>
                  </a:solidFill>
                  <a:latin typeface="黑体" panose="02010609060101010101" charset="-122"/>
                  <a:ea typeface="黑体" panose="02010609060101010101" charset="-122"/>
                  <a:cs typeface="黑体" panose="02010609060101010101" charset="-122"/>
                  <a:sym typeface="+mn-ea"/>
                </a:rPr>
                <a:t>前</a:t>
              </a:r>
              <a:r>
                <a:rPr lang="en-US" altLang="zh-CN" sz="1968">
                  <a:solidFill>
                    <a:schemeClr val="tx1"/>
                  </a:solidFill>
                  <a:latin typeface="黑体" panose="02010609060101010101" charset="-122"/>
                  <a:ea typeface="黑体" panose="02010609060101010101" charset="-122"/>
                  <a:cs typeface="黑体" panose="02010609060101010101" charset="-122"/>
                  <a:sym typeface="+mn-ea"/>
                </a:rPr>
                <a:t>771</a:t>
              </a:r>
              <a:r>
                <a:rPr lang="zh-CN" altLang="en-US" sz="1968">
                  <a:solidFill>
                    <a:schemeClr val="tx1"/>
                  </a:solidFill>
                  <a:latin typeface="黑体" panose="02010609060101010101" charset="-122"/>
                  <a:ea typeface="黑体" panose="02010609060101010101" charset="-122"/>
                  <a:cs typeface="黑体" panose="02010609060101010101" charset="-122"/>
                  <a:sym typeface="+mn-ea"/>
                </a:rPr>
                <a:t>年</a:t>
              </a:r>
              <a:endParaRPr lang="zh-CN" altLang="en-US" sz="1968">
                <a:solidFill>
                  <a:schemeClr val="tx1"/>
                </a:solidFill>
                <a:latin typeface="黑体" panose="02010609060101010101" charset="-122"/>
                <a:ea typeface="黑体" panose="02010609060101010101" charset="-122"/>
                <a:cs typeface="黑体" panose="02010609060101010101" charset="-122"/>
              </a:endParaRPr>
            </a:p>
          </p:txBody>
        </p:sp>
        <p:sp>
          <p:nvSpPr>
            <p:cNvPr id="7" name="下箭头 6"/>
            <p:cNvSpPr/>
            <p:nvPr/>
          </p:nvSpPr>
          <p:spPr>
            <a:xfrm>
              <a:off x="3327" y="6634"/>
              <a:ext cx="358" cy="704"/>
            </a:xfrm>
            <a:prstGeom prst="downArrow">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sp>
          <p:nvSpPr>
            <p:cNvPr id="8" name="矩形 7"/>
            <p:cNvSpPr/>
            <p:nvPr/>
          </p:nvSpPr>
          <p:spPr>
            <a:xfrm>
              <a:off x="801" y="7450"/>
              <a:ext cx="1396" cy="685"/>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a:solidFill>
                    <a:schemeClr val="tx1"/>
                  </a:solidFill>
                  <a:latin typeface="黑体" panose="02010609060101010101" charset="-122"/>
                  <a:ea typeface="黑体" panose="02010609060101010101" charset="-122"/>
                </a:rPr>
                <a:t>元谋人</a:t>
              </a:r>
            </a:p>
          </p:txBody>
        </p:sp>
        <p:sp>
          <p:nvSpPr>
            <p:cNvPr id="9" name="矩形 8"/>
            <p:cNvSpPr/>
            <p:nvPr/>
          </p:nvSpPr>
          <p:spPr>
            <a:xfrm>
              <a:off x="5563" y="7338"/>
              <a:ext cx="2188" cy="156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a:solidFill>
                    <a:schemeClr val="tx1"/>
                  </a:solidFill>
                  <a:latin typeface="黑体" panose="02010609060101010101" charset="-122"/>
                  <a:ea typeface="黑体" panose="02010609060101010101" charset="-122"/>
                  <a:sym typeface="+mn-ea"/>
                </a:rPr>
                <a:t>仰韶文化</a:t>
              </a:r>
              <a:endParaRPr lang="en-US" altLang="zh-CN" sz="2362">
                <a:solidFill>
                  <a:schemeClr val="tx1"/>
                </a:solidFill>
                <a:latin typeface="黑体" panose="02010609060101010101" charset="-122"/>
                <a:ea typeface="黑体" panose="02010609060101010101" charset="-122"/>
                <a:sym typeface="+mn-ea"/>
              </a:endParaRPr>
            </a:p>
            <a:p>
              <a:pPr algn="ctr"/>
              <a:r>
                <a:rPr lang="zh-CN" altLang="en-US" sz="2362">
                  <a:solidFill>
                    <a:schemeClr val="tx1"/>
                  </a:solidFill>
                  <a:latin typeface="黑体" panose="02010609060101010101" charset="-122"/>
                  <a:ea typeface="黑体" panose="02010609060101010101" charset="-122"/>
                  <a:sym typeface="+mn-ea"/>
                </a:rPr>
                <a:t>大汶口文化</a:t>
              </a:r>
              <a:endParaRPr lang="en-US" altLang="zh-CN" sz="2362">
                <a:solidFill>
                  <a:schemeClr val="tx1"/>
                </a:solidFill>
                <a:latin typeface="黑体" panose="02010609060101010101" charset="-122"/>
                <a:ea typeface="黑体" panose="02010609060101010101" charset="-122"/>
                <a:sym typeface="+mn-ea"/>
              </a:endParaRPr>
            </a:p>
            <a:p>
              <a:pPr algn="ctr"/>
              <a:r>
                <a:rPr lang="zh-CN" altLang="en-US" sz="2362">
                  <a:solidFill>
                    <a:schemeClr val="tx1"/>
                  </a:solidFill>
                  <a:latin typeface="黑体" panose="02010609060101010101" charset="-122"/>
                  <a:ea typeface="黑体" panose="02010609060101010101" charset="-122"/>
                  <a:sym typeface="+mn-ea"/>
                </a:rPr>
                <a:t>河姆渡文化</a:t>
              </a:r>
            </a:p>
          </p:txBody>
        </p:sp>
        <p:sp>
          <p:nvSpPr>
            <p:cNvPr id="10" name="矩形 9"/>
            <p:cNvSpPr/>
            <p:nvPr/>
          </p:nvSpPr>
          <p:spPr>
            <a:xfrm>
              <a:off x="7985" y="7355"/>
              <a:ext cx="2198" cy="1555"/>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a:solidFill>
                    <a:schemeClr val="tx1"/>
                  </a:solidFill>
                  <a:latin typeface="黑体" panose="02010609060101010101" charset="-122"/>
                  <a:ea typeface="黑体" panose="02010609060101010101" charset="-122"/>
                  <a:sym typeface="+mn-ea"/>
                </a:rPr>
                <a:t>红山文化</a:t>
              </a:r>
              <a:endParaRPr lang="en-US" altLang="zh-CN" sz="2362">
                <a:solidFill>
                  <a:schemeClr val="tx1"/>
                </a:solidFill>
                <a:latin typeface="黑体" panose="02010609060101010101" charset="-122"/>
                <a:ea typeface="黑体" panose="02010609060101010101" charset="-122"/>
                <a:sym typeface="+mn-ea"/>
              </a:endParaRPr>
            </a:p>
            <a:p>
              <a:pPr algn="ctr"/>
              <a:r>
                <a:rPr lang="zh-CN" altLang="en-US" sz="2362">
                  <a:solidFill>
                    <a:schemeClr val="tx1"/>
                  </a:solidFill>
                  <a:latin typeface="黑体" panose="02010609060101010101" charset="-122"/>
                  <a:ea typeface="黑体" panose="02010609060101010101" charset="-122"/>
                  <a:sym typeface="+mn-ea"/>
                </a:rPr>
                <a:t>龙山文化</a:t>
              </a:r>
              <a:endParaRPr lang="en-US" altLang="zh-CN" sz="2362">
                <a:solidFill>
                  <a:schemeClr val="tx1"/>
                </a:solidFill>
                <a:latin typeface="黑体" panose="02010609060101010101" charset="-122"/>
                <a:ea typeface="黑体" panose="02010609060101010101" charset="-122"/>
                <a:sym typeface="+mn-ea"/>
              </a:endParaRPr>
            </a:p>
            <a:p>
              <a:pPr algn="ctr"/>
              <a:r>
                <a:rPr lang="zh-CN" altLang="en-US" sz="2362">
                  <a:solidFill>
                    <a:srgbClr val="FF0000"/>
                  </a:solidFill>
                  <a:latin typeface="黑体" panose="02010609060101010101" charset="-122"/>
                  <a:ea typeface="黑体" panose="02010609060101010101" charset="-122"/>
                  <a:sym typeface="+mn-ea"/>
                </a:rPr>
                <a:t>良渚文化</a:t>
              </a:r>
            </a:p>
          </p:txBody>
        </p:sp>
        <p:sp>
          <p:nvSpPr>
            <p:cNvPr id="11" name="矩形 10"/>
            <p:cNvSpPr/>
            <p:nvPr/>
          </p:nvSpPr>
          <p:spPr>
            <a:xfrm>
              <a:off x="14068" y="7417"/>
              <a:ext cx="1049" cy="1057"/>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a:solidFill>
                    <a:schemeClr val="tx1"/>
                  </a:solidFill>
                  <a:latin typeface="黑体" panose="02010609060101010101" charset="-122"/>
                  <a:ea typeface="黑体" panose="02010609060101010101" charset="-122"/>
                  <a:sym typeface="+mn-ea"/>
                </a:rPr>
                <a:t>商朝建立</a:t>
              </a:r>
            </a:p>
          </p:txBody>
        </p:sp>
        <p:sp>
          <p:nvSpPr>
            <p:cNvPr id="12" name="椭圆 11"/>
            <p:cNvSpPr/>
            <p:nvPr/>
          </p:nvSpPr>
          <p:spPr>
            <a:xfrm>
              <a:off x="8461" y="4140"/>
              <a:ext cx="2689" cy="1058"/>
            </a:xfrm>
            <a:prstGeom prst="ellipse">
              <a:avLst/>
            </a:prstGeom>
            <a:solidFill>
              <a:schemeClr val="accent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dirty="0">
                  <a:latin typeface="黑体" panose="02010609060101010101" charset="-122"/>
                  <a:ea typeface="黑体" panose="02010609060101010101" charset="-122"/>
                </a:rPr>
                <a:t>文明</a:t>
              </a:r>
              <a:r>
                <a:rPr lang="zh-CN" altLang="en-US" sz="2362" dirty="0" smtClean="0">
                  <a:latin typeface="黑体" panose="02010609060101010101" charset="-122"/>
                  <a:ea typeface="黑体" panose="02010609060101010101" charset="-122"/>
                </a:rPr>
                <a:t>产生</a:t>
              </a:r>
              <a:endParaRPr lang="zh-CN" altLang="en-US" sz="2362" dirty="0">
                <a:latin typeface="黑体" panose="02010609060101010101" charset="-122"/>
                <a:ea typeface="黑体" panose="02010609060101010101" charset="-122"/>
              </a:endParaRPr>
            </a:p>
          </p:txBody>
        </p:sp>
        <p:sp>
          <p:nvSpPr>
            <p:cNvPr id="13" name="椭圆 12"/>
            <p:cNvSpPr/>
            <p:nvPr/>
          </p:nvSpPr>
          <p:spPr>
            <a:xfrm>
              <a:off x="11722" y="4113"/>
              <a:ext cx="1864" cy="914"/>
            </a:xfrm>
            <a:prstGeom prst="ellipse">
              <a:avLst/>
            </a:prstGeom>
            <a:solidFill>
              <a:schemeClr val="accent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dirty="0" smtClean="0">
                  <a:latin typeface="黑体" panose="02010609060101010101" charset="-122"/>
                  <a:ea typeface="黑体" panose="02010609060101010101" charset="-122"/>
                </a:rPr>
                <a:t>国家正式形成</a:t>
              </a:r>
              <a:endParaRPr lang="zh-CN" altLang="en-US" sz="2362" dirty="0">
                <a:latin typeface="黑体" panose="02010609060101010101" charset="-122"/>
                <a:ea typeface="黑体" panose="02010609060101010101" charset="-122"/>
              </a:endParaRPr>
            </a:p>
          </p:txBody>
        </p:sp>
        <p:sp>
          <p:nvSpPr>
            <p:cNvPr id="14" name="下箭头 13"/>
            <p:cNvSpPr/>
            <p:nvPr/>
          </p:nvSpPr>
          <p:spPr>
            <a:xfrm rot="10800000">
              <a:off x="9601" y="5246"/>
              <a:ext cx="358" cy="412"/>
            </a:xfrm>
            <a:prstGeom prst="downArrow">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sp>
          <p:nvSpPr>
            <p:cNvPr id="15" name="下箭头 14"/>
            <p:cNvSpPr/>
            <p:nvPr/>
          </p:nvSpPr>
          <p:spPr>
            <a:xfrm rot="10800000">
              <a:off x="12475" y="5183"/>
              <a:ext cx="358" cy="412"/>
            </a:xfrm>
            <a:prstGeom prst="downArrow">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sp>
          <p:nvSpPr>
            <p:cNvPr id="21" name="下箭头 20"/>
            <p:cNvSpPr/>
            <p:nvPr/>
          </p:nvSpPr>
          <p:spPr>
            <a:xfrm>
              <a:off x="6507" y="6621"/>
              <a:ext cx="358" cy="704"/>
            </a:xfrm>
            <a:prstGeom prst="downArrow">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sp>
          <p:nvSpPr>
            <p:cNvPr id="22" name="下箭头 21"/>
            <p:cNvSpPr/>
            <p:nvPr/>
          </p:nvSpPr>
          <p:spPr>
            <a:xfrm>
              <a:off x="8913" y="6621"/>
              <a:ext cx="358" cy="704"/>
            </a:xfrm>
            <a:prstGeom prst="downArrow">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sp>
          <p:nvSpPr>
            <p:cNvPr id="23" name="下箭头 22"/>
            <p:cNvSpPr/>
            <p:nvPr/>
          </p:nvSpPr>
          <p:spPr>
            <a:xfrm>
              <a:off x="14328" y="6621"/>
              <a:ext cx="358" cy="704"/>
            </a:xfrm>
            <a:prstGeom prst="downArrow">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sp>
          <p:nvSpPr>
            <p:cNvPr id="24" name="下箭头 23"/>
            <p:cNvSpPr/>
            <p:nvPr/>
          </p:nvSpPr>
          <p:spPr>
            <a:xfrm>
              <a:off x="15891" y="6643"/>
              <a:ext cx="358" cy="704"/>
            </a:xfrm>
            <a:prstGeom prst="downArrow">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grpSp>
      <p:cxnSp>
        <p:nvCxnSpPr>
          <p:cNvPr id="28" name="直接连接符 27"/>
          <p:cNvCxnSpPr/>
          <p:nvPr/>
        </p:nvCxnSpPr>
        <p:spPr>
          <a:xfrm>
            <a:off x="311037" y="2436126"/>
            <a:ext cx="14582" cy="2541536"/>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311766" y="6161557"/>
            <a:ext cx="1163274" cy="570804"/>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a:solidFill>
                  <a:schemeClr val="tx1"/>
                </a:solidFill>
                <a:latin typeface="黑体" panose="02010609060101010101" charset="-122"/>
                <a:ea typeface="黑体" panose="02010609060101010101" charset="-122"/>
              </a:rPr>
              <a:t>北京人</a:t>
            </a:r>
          </a:p>
        </p:txBody>
      </p:sp>
      <p:sp>
        <p:nvSpPr>
          <p:cNvPr id="30" name="矩形 29"/>
          <p:cNvSpPr/>
          <p:nvPr/>
        </p:nvSpPr>
        <p:spPr>
          <a:xfrm>
            <a:off x="8665398" y="6123020"/>
            <a:ext cx="964950" cy="817043"/>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a:solidFill>
                  <a:schemeClr val="tx1"/>
                </a:solidFill>
                <a:latin typeface="黑体" panose="02010609060101010101" charset="-122"/>
                <a:ea typeface="黑体" panose="02010609060101010101" charset="-122"/>
              </a:rPr>
              <a:t>三皇五帝</a:t>
            </a:r>
          </a:p>
        </p:txBody>
      </p:sp>
      <p:sp>
        <p:nvSpPr>
          <p:cNvPr id="31" name="矩形 30"/>
          <p:cNvSpPr/>
          <p:nvPr/>
        </p:nvSpPr>
        <p:spPr>
          <a:xfrm>
            <a:off x="10063034" y="6140519"/>
            <a:ext cx="964950" cy="817043"/>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a:solidFill>
                  <a:schemeClr val="tx1"/>
                </a:solidFill>
                <a:latin typeface="黑体" panose="02010609060101010101" charset="-122"/>
                <a:ea typeface="黑体" panose="02010609060101010101" charset="-122"/>
              </a:rPr>
              <a:t>夏朝建立</a:t>
            </a:r>
          </a:p>
        </p:txBody>
      </p:sp>
      <p:sp>
        <p:nvSpPr>
          <p:cNvPr id="32" name="矩形 31"/>
          <p:cNvSpPr/>
          <p:nvPr/>
        </p:nvSpPr>
        <p:spPr>
          <a:xfrm>
            <a:off x="12854975" y="6140519"/>
            <a:ext cx="874122" cy="880788"/>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a:solidFill>
                  <a:schemeClr val="tx1"/>
                </a:solidFill>
                <a:latin typeface="黑体" panose="02010609060101010101" charset="-122"/>
                <a:ea typeface="黑体" panose="02010609060101010101" charset="-122"/>
                <a:sym typeface="+mn-ea"/>
              </a:rPr>
              <a:t>西周建立</a:t>
            </a:r>
          </a:p>
        </p:txBody>
      </p:sp>
      <p:sp>
        <p:nvSpPr>
          <p:cNvPr id="33" name="矩形 32"/>
          <p:cNvSpPr/>
          <p:nvPr/>
        </p:nvSpPr>
        <p:spPr>
          <a:xfrm>
            <a:off x="14049495" y="6161557"/>
            <a:ext cx="874122" cy="880788"/>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2">
                <a:solidFill>
                  <a:schemeClr val="tx1"/>
                </a:solidFill>
                <a:latin typeface="黑体" panose="02010609060101010101" charset="-122"/>
                <a:ea typeface="黑体" panose="02010609060101010101" charset="-122"/>
                <a:sym typeface="+mn-ea"/>
              </a:rPr>
              <a:t>西周灭亡</a:t>
            </a:r>
          </a:p>
        </p:txBody>
      </p:sp>
      <p:sp>
        <p:nvSpPr>
          <p:cNvPr id="34" name="下箭头 33"/>
          <p:cNvSpPr/>
          <p:nvPr/>
        </p:nvSpPr>
        <p:spPr>
          <a:xfrm>
            <a:off x="1015999" y="5470552"/>
            <a:ext cx="298318" cy="586637"/>
          </a:xfrm>
          <a:prstGeom prst="downArrow">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sp>
        <p:nvSpPr>
          <p:cNvPr id="35" name="下箭头 34"/>
          <p:cNvSpPr/>
          <p:nvPr/>
        </p:nvSpPr>
        <p:spPr>
          <a:xfrm>
            <a:off x="8931427" y="5459719"/>
            <a:ext cx="298318" cy="586637"/>
          </a:xfrm>
          <a:prstGeom prst="downArrow">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sp>
        <p:nvSpPr>
          <p:cNvPr id="36" name="下箭头 35"/>
          <p:cNvSpPr/>
          <p:nvPr/>
        </p:nvSpPr>
        <p:spPr>
          <a:xfrm>
            <a:off x="10331771" y="5470552"/>
            <a:ext cx="298318" cy="586637"/>
          </a:xfrm>
          <a:prstGeom prst="downArrow">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sp>
        <p:nvSpPr>
          <p:cNvPr id="38" name="下箭头 37"/>
          <p:cNvSpPr/>
          <p:nvPr/>
        </p:nvSpPr>
        <p:spPr>
          <a:xfrm>
            <a:off x="14244697" y="5461386"/>
            <a:ext cx="298318" cy="586637"/>
          </a:xfrm>
          <a:prstGeom prst="downArrow">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2">
              <a:latin typeface="黑体" panose="02010609060101010101" charset="-122"/>
              <a:ea typeface="黑体" panose="02010609060101010101" charset="-122"/>
            </a:endParaRPr>
          </a:p>
        </p:txBody>
      </p:sp>
      <p:cxnSp>
        <p:nvCxnSpPr>
          <p:cNvPr id="39" name="直接连接符 38"/>
          <p:cNvCxnSpPr/>
          <p:nvPr/>
        </p:nvCxnSpPr>
        <p:spPr>
          <a:xfrm flipH="1">
            <a:off x="3951267" y="5433471"/>
            <a:ext cx="6666" cy="2179057"/>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1" idx="2"/>
          </p:cNvCxnSpPr>
          <p:nvPr/>
        </p:nvCxnSpPr>
        <p:spPr>
          <a:xfrm>
            <a:off x="10545510" y="6957562"/>
            <a:ext cx="10106" cy="561636"/>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3" idx="2"/>
          </p:cNvCxnSpPr>
          <p:nvPr/>
        </p:nvCxnSpPr>
        <p:spPr>
          <a:xfrm>
            <a:off x="14486556" y="7042344"/>
            <a:ext cx="14587" cy="558935"/>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10516" y="4977662"/>
            <a:ext cx="14582" cy="2541536"/>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325098" y="7586694"/>
            <a:ext cx="14068759" cy="25835"/>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418477" y="7612111"/>
            <a:ext cx="1786577" cy="455830"/>
          </a:xfrm>
          <a:prstGeom prst="rect">
            <a:avLst/>
          </a:prstGeom>
          <a:solidFill>
            <a:schemeClr val="bg2"/>
          </a:solidFill>
        </p:spPr>
        <p:txBody>
          <a:bodyPr wrap="square" rtlCol="0">
            <a:spAutoFit/>
          </a:bodyPr>
          <a:lstStyle/>
          <a:p>
            <a:r>
              <a:rPr lang="zh-CN" altLang="en-US" sz="2362">
                <a:latin typeface="黑体" panose="02010609060101010101" charset="-122"/>
                <a:ea typeface="黑体" panose="02010609060101010101" charset="-122"/>
              </a:rPr>
              <a:t>旧石器时代</a:t>
            </a:r>
          </a:p>
        </p:txBody>
      </p:sp>
      <p:sp>
        <p:nvSpPr>
          <p:cNvPr id="55" name="文本框 54"/>
          <p:cNvSpPr txBox="1"/>
          <p:nvPr/>
        </p:nvSpPr>
        <p:spPr>
          <a:xfrm>
            <a:off x="6358432" y="7546280"/>
            <a:ext cx="1786577" cy="455830"/>
          </a:xfrm>
          <a:prstGeom prst="rect">
            <a:avLst/>
          </a:prstGeom>
          <a:solidFill>
            <a:schemeClr val="bg2"/>
          </a:solidFill>
        </p:spPr>
        <p:txBody>
          <a:bodyPr wrap="square" rtlCol="0">
            <a:spAutoFit/>
          </a:bodyPr>
          <a:lstStyle/>
          <a:p>
            <a:r>
              <a:rPr lang="zh-CN" altLang="en-US" sz="2362">
                <a:latin typeface="黑体" panose="02010609060101010101" charset="-122"/>
                <a:ea typeface="黑体" panose="02010609060101010101" charset="-122"/>
              </a:rPr>
              <a:t>新石器时代</a:t>
            </a:r>
          </a:p>
        </p:txBody>
      </p:sp>
      <p:sp>
        <p:nvSpPr>
          <p:cNvPr id="56" name="文本框 55"/>
          <p:cNvSpPr txBox="1"/>
          <p:nvPr/>
        </p:nvSpPr>
        <p:spPr>
          <a:xfrm>
            <a:off x="11925227" y="7575705"/>
            <a:ext cx="1786577" cy="455830"/>
          </a:xfrm>
          <a:prstGeom prst="rect">
            <a:avLst/>
          </a:prstGeom>
          <a:solidFill>
            <a:schemeClr val="bg2"/>
          </a:solidFill>
        </p:spPr>
        <p:txBody>
          <a:bodyPr wrap="square" rtlCol="0">
            <a:spAutoFit/>
          </a:bodyPr>
          <a:lstStyle/>
          <a:p>
            <a:r>
              <a:rPr lang="zh-CN" altLang="en-US" sz="2362">
                <a:latin typeface="黑体" panose="02010609060101010101" charset="-122"/>
                <a:ea typeface="黑体" panose="02010609060101010101" charset="-122"/>
              </a:rPr>
              <a:t>青铜时代</a:t>
            </a:r>
          </a:p>
        </p:txBody>
      </p:sp>
      <p:cxnSp>
        <p:nvCxnSpPr>
          <p:cNvPr id="57" name="直接连接符 56"/>
          <p:cNvCxnSpPr/>
          <p:nvPr/>
        </p:nvCxnSpPr>
        <p:spPr>
          <a:xfrm flipH="1">
            <a:off x="3686437" y="2403628"/>
            <a:ext cx="6666" cy="2179057"/>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0425726" y="2312565"/>
            <a:ext cx="24371" cy="549137"/>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4387190" y="2387376"/>
            <a:ext cx="6666" cy="2179057"/>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6103394" y="2436127"/>
            <a:ext cx="6666" cy="2179057"/>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266715" y="2324050"/>
            <a:ext cx="14120475" cy="39163"/>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68516" y="1889384"/>
            <a:ext cx="1643250" cy="455830"/>
          </a:xfrm>
          <a:prstGeom prst="rect">
            <a:avLst/>
          </a:prstGeom>
          <a:solidFill>
            <a:schemeClr val="bg2"/>
          </a:solidFill>
        </p:spPr>
        <p:txBody>
          <a:bodyPr wrap="square" rtlCol="0">
            <a:spAutoFit/>
          </a:bodyPr>
          <a:lstStyle/>
          <a:p>
            <a:r>
              <a:rPr lang="zh-CN" altLang="en-US" sz="2362">
                <a:latin typeface="黑体" panose="02010609060101010101" charset="-122"/>
                <a:ea typeface="黑体" panose="02010609060101010101" charset="-122"/>
              </a:rPr>
              <a:t>原始人群</a:t>
            </a:r>
          </a:p>
        </p:txBody>
      </p:sp>
      <p:sp>
        <p:nvSpPr>
          <p:cNvPr id="63" name="文本框 62"/>
          <p:cNvSpPr txBox="1"/>
          <p:nvPr/>
        </p:nvSpPr>
        <p:spPr>
          <a:xfrm>
            <a:off x="3881827" y="1865223"/>
            <a:ext cx="2142339" cy="455830"/>
          </a:xfrm>
          <a:prstGeom prst="rect">
            <a:avLst/>
          </a:prstGeom>
          <a:solidFill>
            <a:schemeClr val="bg2"/>
          </a:solidFill>
        </p:spPr>
        <p:txBody>
          <a:bodyPr wrap="square" rtlCol="0">
            <a:spAutoFit/>
          </a:bodyPr>
          <a:lstStyle/>
          <a:p>
            <a:r>
              <a:rPr lang="zh-CN" altLang="en-US" sz="2362">
                <a:latin typeface="黑体" panose="02010609060101010101" charset="-122"/>
                <a:ea typeface="黑体" panose="02010609060101010101" charset="-122"/>
              </a:rPr>
              <a:t>母系氏族社会</a:t>
            </a:r>
          </a:p>
        </p:txBody>
      </p:sp>
      <p:sp>
        <p:nvSpPr>
          <p:cNvPr id="64" name="文本框 63"/>
          <p:cNvSpPr txBox="1"/>
          <p:nvPr/>
        </p:nvSpPr>
        <p:spPr>
          <a:xfrm>
            <a:off x="7616703" y="1865223"/>
            <a:ext cx="2142339" cy="455830"/>
          </a:xfrm>
          <a:prstGeom prst="rect">
            <a:avLst/>
          </a:prstGeom>
          <a:solidFill>
            <a:schemeClr val="bg2"/>
          </a:solidFill>
        </p:spPr>
        <p:txBody>
          <a:bodyPr wrap="square" rtlCol="0">
            <a:spAutoFit/>
          </a:bodyPr>
          <a:lstStyle/>
          <a:p>
            <a:r>
              <a:rPr lang="zh-CN" altLang="en-US" sz="2362">
                <a:latin typeface="黑体" panose="02010609060101010101" charset="-122"/>
                <a:ea typeface="黑体" panose="02010609060101010101" charset="-122"/>
              </a:rPr>
              <a:t>父系氏族社会</a:t>
            </a:r>
          </a:p>
        </p:txBody>
      </p:sp>
      <p:sp>
        <p:nvSpPr>
          <p:cNvPr id="66" name="文本框 65"/>
          <p:cNvSpPr txBox="1"/>
          <p:nvPr/>
        </p:nvSpPr>
        <p:spPr>
          <a:xfrm>
            <a:off x="11305001" y="1839388"/>
            <a:ext cx="2758222" cy="455830"/>
          </a:xfrm>
          <a:prstGeom prst="rect">
            <a:avLst/>
          </a:prstGeom>
          <a:solidFill>
            <a:schemeClr val="bg2"/>
          </a:solidFill>
        </p:spPr>
        <p:txBody>
          <a:bodyPr wrap="square" rtlCol="0">
            <a:spAutoFit/>
          </a:bodyPr>
          <a:lstStyle/>
          <a:p>
            <a:r>
              <a:rPr lang="zh-CN" altLang="en-US" sz="2362">
                <a:latin typeface="黑体" panose="02010609060101010101" charset="-122"/>
                <a:ea typeface="黑体" panose="02010609060101010101" charset="-122"/>
              </a:rPr>
              <a:t>奴隶制社会</a:t>
            </a:r>
          </a:p>
        </p:txBody>
      </p:sp>
      <p:sp>
        <p:nvSpPr>
          <p:cNvPr id="68" name="文本框 67"/>
          <p:cNvSpPr txBox="1"/>
          <p:nvPr/>
        </p:nvSpPr>
        <p:spPr>
          <a:xfrm>
            <a:off x="9815028" y="2838778"/>
            <a:ext cx="1245769" cy="496290"/>
          </a:xfrm>
          <a:prstGeom prst="rect">
            <a:avLst/>
          </a:prstGeom>
          <a:noFill/>
          <a:ln w="28575" cmpd="sng">
            <a:solidFill>
              <a:schemeClr val="accent1">
                <a:shade val="50000"/>
              </a:schemeClr>
            </a:solidFill>
            <a:prstDash val="sysDash"/>
          </a:ln>
        </p:spPr>
        <p:txBody>
          <a:bodyPr wrap="square">
            <a:spAutoFit/>
          </a:bodyPr>
          <a:lstStyle/>
          <a:p>
            <a:pPr>
              <a:defRPr/>
            </a:pPr>
            <a:r>
              <a:rPr lang="zh-CN" altLang="en-US" sz="2625" noProof="1">
                <a:latin typeface="黑体" panose="02010609060101010101" charset="-122"/>
                <a:ea typeface="黑体" panose="02010609060101010101" charset="-122"/>
              </a:rPr>
              <a:t>世袭制</a:t>
            </a:r>
          </a:p>
        </p:txBody>
      </p:sp>
      <p:sp>
        <p:nvSpPr>
          <p:cNvPr id="70" name="文本框 69"/>
          <p:cNvSpPr txBox="1"/>
          <p:nvPr/>
        </p:nvSpPr>
        <p:spPr>
          <a:xfrm>
            <a:off x="12666237" y="2740263"/>
            <a:ext cx="1339930" cy="900246"/>
          </a:xfrm>
          <a:prstGeom prst="rect">
            <a:avLst/>
          </a:prstGeom>
          <a:noFill/>
          <a:ln w="28575" cmpd="sng">
            <a:solidFill>
              <a:schemeClr val="accent1">
                <a:shade val="50000"/>
              </a:schemeClr>
            </a:solidFill>
            <a:prstDash val="sysDash"/>
          </a:ln>
        </p:spPr>
        <p:txBody>
          <a:bodyPr wrap="square">
            <a:spAutoFit/>
          </a:bodyPr>
          <a:lstStyle/>
          <a:p>
            <a:pPr>
              <a:defRPr/>
            </a:pPr>
            <a:r>
              <a:rPr lang="zh-CN" altLang="en-US" sz="2625" noProof="1"/>
              <a:t>宗法制分封制</a:t>
            </a:r>
          </a:p>
        </p:txBody>
      </p:sp>
      <p:sp>
        <p:nvSpPr>
          <p:cNvPr id="71" name="文本框 70"/>
          <p:cNvSpPr txBox="1"/>
          <p:nvPr/>
        </p:nvSpPr>
        <p:spPr>
          <a:xfrm>
            <a:off x="11149438" y="3894568"/>
            <a:ext cx="1640749" cy="496290"/>
          </a:xfrm>
          <a:prstGeom prst="rect">
            <a:avLst/>
          </a:prstGeom>
          <a:noFill/>
          <a:ln w="28575" cmpd="sng">
            <a:solidFill>
              <a:schemeClr val="accent1">
                <a:shade val="50000"/>
              </a:schemeClr>
            </a:solidFill>
            <a:prstDash val="sysDash"/>
          </a:ln>
        </p:spPr>
        <p:txBody>
          <a:bodyPr wrap="square">
            <a:spAutoFit/>
          </a:bodyPr>
          <a:lstStyle/>
          <a:p>
            <a:pPr>
              <a:defRPr/>
            </a:pPr>
            <a:r>
              <a:rPr lang="zh-CN" altLang="en-US" sz="2625" noProof="1"/>
              <a:t>内外服制</a:t>
            </a:r>
          </a:p>
        </p:txBody>
      </p:sp>
    </p:spTree>
    <p:extLst>
      <p:ext uri="{BB962C8B-B14F-4D97-AF65-F5344CB8AC3E}">
        <p14:creationId xmlns:p14="http://schemas.microsoft.com/office/powerpoint/2010/main" val="390788250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rcRect b="6111"/>
          <a:stretch>
            <a:fillRect/>
          </a:stretch>
        </p:blipFill>
        <p:spPr>
          <a:xfrm>
            <a:off x="736532" y="1756514"/>
            <a:ext cx="8855899" cy="6617760"/>
          </a:xfrm>
          <a:prstGeom prst="rect">
            <a:avLst/>
          </a:prstGeom>
        </p:spPr>
      </p:pic>
      <p:grpSp>
        <p:nvGrpSpPr>
          <p:cNvPr id="20" name="组合 19"/>
          <p:cNvGrpSpPr/>
          <p:nvPr/>
        </p:nvGrpSpPr>
        <p:grpSpPr>
          <a:xfrm>
            <a:off x="4472041" y="2251472"/>
            <a:ext cx="2120650" cy="2201476"/>
            <a:chOff x="5027" y="2617"/>
            <a:chExt cx="2545" cy="2642"/>
          </a:xfrm>
        </p:grpSpPr>
        <p:pic>
          <p:nvPicPr>
            <p:cNvPr id="12" name="图片 1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547" y="2617"/>
              <a:ext cx="2025" cy="2642"/>
            </a:xfrm>
            <a:prstGeom prst="rect">
              <a:avLst/>
            </a:prstGeom>
          </p:spPr>
        </p:pic>
        <p:sp>
          <p:nvSpPr>
            <p:cNvPr id="19" name="文本框 18"/>
            <p:cNvSpPr txBox="1"/>
            <p:nvPr/>
          </p:nvSpPr>
          <p:spPr>
            <a:xfrm>
              <a:off x="5027" y="2994"/>
              <a:ext cx="763" cy="985"/>
            </a:xfrm>
            <a:prstGeom prst="rect">
              <a:avLst/>
            </a:prstGeom>
            <a:noFill/>
          </p:spPr>
          <p:txBody>
            <a:bodyPr wrap="square" rtlCol="0">
              <a:spAutoFit/>
            </a:bodyPr>
            <a:lstStyle/>
            <a:p>
              <a:pPr algn="ctr"/>
              <a:r>
                <a:rPr lang="zh-CN" altLang="en-US" sz="1575" b="1">
                  <a:latin typeface="仿宋" panose="02010609060101010101" charset="-122"/>
                  <a:ea typeface="仿宋" panose="02010609060101010101" charset="-122"/>
                </a:rPr>
                <a:t>北京人复原像</a:t>
              </a:r>
            </a:p>
          </p:txBody>
        </p:sp>
      </p:grpSp>
      <p:sp>
        <p:nvSpPr>
          <p:cNvPr id="6" name="圆角矩形 5"/>
          <p:cNvSpPr/>
          <p:nvPr/>
        </p:nvSpPr>
        <p:spPr>
          <a:xfrm>
            <a:off x="10056318" y="961667"/>
            <a:ext cx="1332178" cy="1334051"/>
          </a:xfrm>
          <a:prstGeom prst="roundRect">
            <a:avLst/>
          </a:prstGeom>
          <a:solidFill>
            <a:srgbClr val="CC2528"/>
          </a:solidFill>
          <a:ln>
            <a:no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7" name="文本框 6"/>
          <p:cNvSpPr txBox="1"/>
          <p:nvPr/>
        </p:nvSpPr>
        <p:spPr>
          <a:xfrm>
            <a:off x="10210667" y="1059128"/>
            <a:ext cx="995747" cy="819150"/>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en-US" altLang="zh-CN" sz="4725" b="1" dirty="0">
                <a:solidFill>
                  <a:schemeClr val="bg1"/>
                </a:solidFill>
                <a:effectLst/>
                <a:latin typeface="微软雅黑" panose="020B0503020204020204" pitchFamily="34" charset="-122"/>
                <a:ea typeface="微软雅黑" panose="020B0503020204020204" pitchFamily="34" charset="-122"/>
              </a:rPr>
              <a:t>1</a:t>
            </a:r>
          </a:p>
        </p:txBody>
      </p:sp>
      <p:sp>
        <p:nvSpPr>
          <p:cNvPr id="9" name="圆角矩形 8"/>
          <p:cNvSpPr/>
          <p:nvPr/>
        </p:nvSpPr>
        <p:spPr>
          <a:xfrm>
            <a:off x="10042348" y="961667"/>
            <a:ext cx="5423697" cy="1334051"/>
          </a:xfrm>
          <a:prstGeom prst="roundRect">
            <a:avLst/>
          </a:prstGeom>
          <a:noFill/>
          <a:ln w="12700">
            <a:solidFill>
              <a:srgbClr val="CC2528"/>
            </a:solidFill>
          </a:ln>
        </p:spPr>
        <p:txBody>
          <a:bodyPr vert="horz" wrap="square" lIns="119989" tIns="59994" rIns="119989" bIns="59994" numCol="1" anchor="t" anchorCtr="0" compatLnSpc="1"/>
          <a:lstStyle/>
          <a:p>
            <a:endParaRPr lang="zh-CN" altLang="en-US" sz="2360"/>
          </a:p>
        </p:txBody>
      </p:sp>
      <p:sp>
        <p:nvSpPr>
          <p:cNvPr id="17" name="矩形 16"/>
          <p:cNvSpPr/>
          <p:nvPr/>
        </p:nvSpPr>
        <p:spPr>
          <a:xfrm>
            <a:off x="11547692" y="1180916"/>
            <a:ext cx="3750508" cy="697230"/>
          </a:xfrm>
          <a:prstGeom prst="rect">
            <a:avLst/>
          </a:prstGeom>
          <a:noFill/>
        </p:spPr>
        <p:txBody>
          <a:bodyPr wrap="square">
            <a:spAutoFit/>
          </a:bodyPr>
          <a:lstStyle/>
          <a:p>
            <a:pPr algn="ctr">
              <a:lnSpc>
                <a:spcPct val="125000"/>
              </a:lnSpc>
              <a:spcBef>
                <a:spcPts val="0"/>
              </a:spcBef>
              <a:spcAft>
                <a:spcPts val="0"/>
              </a:spcAft>
            </a:pPr>
            <a:r>
              <a:rPr lang="zh-CN" altLang="en-US" sz="3150" dirty="0">
                <a:latin typeface="黑体" panose="02010609060101010101" charset="-122"/>
                <a:ea typeface="黑体" panose="02010609060101010101" charset="-122"/>
              </a:rPr>
              <a:t>从事</a:t>
            </a:r>
            <a:r>
              <a:rPr lang="zh-CN" altLang="en-US" sz="3150" dirty="0">
                <a:solidFill>
                  <a:srgbClr val="C00000"/>
                </a:solidFill>
                <a:latin typeface="黑体" panose="02010609060101010101" charset="-122"/>
                <a:ea typeface="黑体" panose="02010609060101010101" charset="-122"/>
              </a:rPr>
              <a:t>渔猎</a:t>
            </a:r>
            <a:r>
              <a:rPr lang="zh-CN" altLang="en-US" sz="3150" dirty="0">
                <a:latin typeface="黑体" panose="02010609060101010101" charset="-122"/>
                <a:ea typeface="黑体" panose="02010609060101010101" charset="-122"/>
              </a:rPr>
              <a:t>和</a:t>
            </a:r>
            <a:r>
              <a:rPr lang="zh-CN" altLang="en-US" sz="3150" dirty="0">
                <a:solidFill>
                  <a:srgbClr val="C00000"/>
                </a:solidFill>
                <a:latin typeface="黑体" panose="02010609060101010101" charset="-122"/>
                <a:ea typeface="黑体" panose="02010609060101010101" charset="-122"/>
              </a:rPr>
              <a:t>采集</a:t>
            </a:r>
          </a:p>
        </p:txBody>
      </p:sp>
      <p:sp>
        <p:nvSpPr>
          <p:cNvPr id="10" name="圆角矩形 9"/>
          <p:cNvSpPr/>
          <p:nvPr/>
        </p:nvSpPr>
        <p:spPr>
          <a:xfrm>
            <a:off x="10056318" y="2565684"/>
            <a:ext cx="1332178" cy="1334051"/>
          </a:xfrm>
          <a:prstGeom prst="roundRect">
            <a:avLst/>
          </a:prstGeom>
          <a:solidFill>
            <a:srgbClr val="CC2528"/>
          </a:solidFill>
          <a:ln>
            <a:no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11" name="文本框 10"/>
          <p:cNvSpPr txBox="1"/>
          <p:nvPr/>
        </p:nvSpPr>
        <p:spPr>
          <a:xfrm>
            <a:off x="10210667" y="2687275"/>
            <a:ext cx="995747" cy="819150"/>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en-US" altLang="zh-CN" sz="4725" b="1" dirty="0">
                <a:solidFill>
                  <a:schemeClr val="bg1"/>
                </a:solidFill>
                <a:effectLst/>
                <a:latin typeface="微软雅黑" panose="020B0503020204020204" pitchFamily="34" charset="-122"/>
                <a:ea typeface="微软雅黑" panose="020B0503020204020204" pitchFamily="34" charset="-122"/>
              </a:rPr>
              <a:t>2</a:t>
            </a:r>
          </a:p>
        </p:txBody>
      </p:sp>
      <p:sp>
        <p:nvSpPr>
          <p:cNvPr id="24" name="圆角矩形 23"/>
          <p:cNvSpPr/>
          <p:nvPr/>
        </p:nvSpPr>
        <p:spPr>
          <a:xfrm>
            <a:off x="10056318" y="2565684"/>
            <a:ext cx="5423697" cy="1334051"/>
          </a:xfrm>
          <a:prstGeom prst="roundRect">
            <a:avLst/>
          </a:prstGeom>
          <a:noFill/>
          <a:ln w="12700">
            <a:solidFill>
              <a:srgbClr val="CC2528"/>
            </a:solidFill>
          </a:ln>
        </p:spPr>
        <p:txBody>
          <a:bodyPr vert="horz" wrap="square" lIns="119989" tIns="59994" rIns="119989" bIns="59994" numCol="1" anchor="t" anchorCtr="0" compatLnSpc="1"/>
          <a:lstStyle/>
          <a:p>
            <a:endParaRPr lang="zh-CN" altLang="en-US" sz="2360"/>
          </a:p>
        </p:txBody>
      </p:sp>
      <p:sp>
        <p:nvSpPr>
          <p:cNvPr id="25" name="矩形 24"/>
          <p:cNvSpPr/>
          <p:nvPr/>
        </p:nvSpPr>
        <p:spPr>
          <a:xfrm>
            <a:off x="11715967" y="2808296"/>
            <a:ext cx="3750508" cy="575945"/>
          </a:xfrm>
          <a:prstGeom prst="rect">
            <a:avLst/>
          </a:prstGeom>
          <a:noFill/>
        </p:spPr>
        <p:txBody>
          <a:bodyPr wrap="square">
            <a:spAutoFit/>
          </a:bodyPr>
          <a:lstStyle/>
          <a:p>
            <a:pPr algn="ctr">
              <a:lnSpc>
                <a:spcPct val="100000"/>
              </a:lnSpc>
              <a:spcBef>
                <a:spcPts val="0"/>
              </a:spcBef>
              <a:spcAft>
                <a:spcPts val="0"/>
              </a:spcAft>
            </a:pPr>
            <a:r>
              <a:rPr lang="zh-CN" altLang="en-US" sz="3150" dirty="0">
                <a:latin typeface="黑体" panose="02010609060101010101" charset="-122"/>
                <a:ea typeface="黑体" panose="02010609060101010101" charset="-122"/>
              </a:rPr>
              <a:t>过着</a:t>
            </a:r>
            <a:r>
              <a:rPr lang="zh-CN" altLang="en-US" sz="3150" dirty="0">
                <a:solidFill>
                  <a:srgbClr val="C00000"/>
                </a:solidFill>
                <a:latin typeface="黑体" panose="02010609060101010101" charset="-122"/>
                <a:ea typeface="黑体" panose="02010609060101010101" charset="-122"/>
              </a:rPr>
              <a:t>群居</a:t>
            </a:r>
            <a:r>
              <a:rPr lang="zh-CN" altLang="en-US" sz="3150" dirty="0">
                <a:latin typeface="黑体" panose="02010609060101010101" charset="-122"/>
                <a:ea typeface="黑体" panose="02010609060101010101" charset="-122"/>
              </a:rPr>
              <a:t>的生活</a:t>
            </a:r>
          </a:p>
        </p:txBody>
      </p:sp>
      <p:sp>
        <p:nvSpPr>
          <p:cNvPr id="26" name="圆角矩形 25"/>
          <p:cNvSpPr/>
          <p:nvPr/>
        </p:nvSpPr>
        <p:spPr>
          <a:xfrm>
            <a:off x="10042348" y="4230184"/>
            <a:ext cx="1332178" cy="1334051"/>
          </a:xfrm>
          <a:prstGeom prst="roundRect">
            <a:avLst/>
          </a:prstGeom>
          <a:solidFill>
            <a:srgbClr val="CC2528"/>
          </a:solidFill>
          <a:ln>
            <a:no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27" name="文本框 26"/>
          <p:cNvSpPr txBox="1"/>
          <p:nvPr/>
        </p:nvSpPr>
        <p:spPr>
          <a:xfrm>
            <a:off x="10210667" y="4487665"/>
            <a:ext cx="995747" cy="819150"/>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en-US" altLang="zh-CN" sz="4725" b="1" dirty="0">
                <a:solidFill>
                  <a:schemeClr val="bg1"/>
                </a:solidFill>
                <a:effectLst/>
                <a:latin typeface="微软雅黑" panose="020B0503020204020204" pitchFamily="34" charset="-122"/>
                <a:ea typeface="微软雅黑" panose="020B0503020204020204" pitchFamily="34" charset="-122"/>
              </a:rPr>
              <a:t>3</a:t>
            </a:r>
          </a:p>
        </p:txBody>
      </p:sp>
      <p:sp>
        <p:nvSpPr>
          <p:cNvPr id="28" name="圆角矩形 27"/>
          <p:cNvSpPr/>
          <p:nvPr/>
        </p:nvSpPr>
        <p:spPr>
          <a:xfrm>
            <a:off x="10056318" y="4229549"/>
            <a:ext cx="5423697" cy="1334051"/>
          </a:xfrm>
          <a:prstGeom prst="roundRect">
            <a:avLst/>
          </a:prstGeom>
          <a:noFill/>
          <a:ln w="12700">
            <a:solidFill>
              <a:srgbClr val="CC2528"/>
            </a:solidFill>
          </a:ln>
        </p:spPr>
        <p:txBody>
          <a:bodyPr vert="horz" wrap="square" lIns="119989" tIns="59994" rIns="119989" bIns="59994" numCol="1" anchor="t" anchorCtr="0" compatLnSpc="1"/>
          <a:lstStyle/>
          <a:p>
            <a:endParaRPr lang="zh-CN" altLang="en-US" sz="2360"/>
          </a:p>
        </p:txBody>
      </p:sp>
      <p:sp>
        <p:nvSpPr>
          <p:cNvPr id="29" name="矩形 28"/>
          <p:cNvSpPr/>
          <p:nvPr/>
        </p:nvSpPr>
        <p:spPr>
          <a:xfrm>
            <a:off x="11833442" y="4547660"/>
            <a:ext cx="3750508" cy="697230"/>
          </a:xfrm>
          <a:prstGeom prst="rect">
            <a:avLst/>
          </a:prstGeom>
          <a:noFill/>
        </p:spPr>
        <p:txBody>
          <a:bodyPr wrap="square">
            <a:spAutoFit/>
          </a:bodyPr>
          <a:lstStyle/>
          <a:p>
            <a:pPr algn="ctr">
              <a:lnSpc>
                <a:spcPct val="125000"/>
              </a:lnSpc>
              <a:spcBef>
                <a:spcPts val="0"/>
              </a:spcBef>
              <a:spcAft>
                <a:spcPts val="0"/>
              </a:spcAft>
            </a:pPr>
            <a:r>
              <a:rPr lang="zh-CN" altLang="en-US" sz="3150" dirty="0">
                <a:latin typeface="黑体" panose="02010609060101010101" charset="-122"/>
                <a:ea typeface="黑体" panose="02010609060101010101" charset="-122"/>
              </a:rPr>
              <a:t>已经学会使</a:t>
            </a:r>
            <a:r>
              <a:rPr lang="zh-CN" altLang="en-US" sz="3150" dirty="0">
                <a:solidFill>
                  <a:srgbClr val="C00000"/>
                </a:solidFill>
                <a:latin typeface="黑体" panose="02010609060101010101" charset="-122"/>
                <a:ea typeface="黑体" panose="02010609060101010101" charset="-122"/>
              </a:rPr>
              <a:t>用火</a:t>
            </a:r>
          </a:p>
        </p:txBody>
      </p:sp>
      <p:sp>
        <p:nvSpPr>
          <p:cNvPr id="4" name="文本框 3"/>
          <p:cNvSpPr txBox="1"/>
          <p:nvPr/>
        </p:nvSpPr>
        <p:spPr>
          <a:xfrm>
            <a:off x="409893" y="1059075"/>
            <a:ext cx="5482025"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2.</a:t>
            </a:r>
            <a:r>
              <a:rPr lang="zh-CN" altLang="en-US" sz="3150" b="1">
                <a:solidFill>
                  <a:schemeClr val="tx1"/>
                </a:solidFill>
                <a:latin typeface="黑体" panose="02010609060101010101" charset="-122"/>
                <a:ea typeface="黑体" panose="02010609060101010101" charset="-122"/>
                <a:cs typeface="黑体" panose="02010609060101010101" charset="-122"/>
              </a:rPr>
              <a:t>旧石器时代</a:t>
            </a:r>
          </a:p>
        </p:txBody>
      </p:sp>
      <p:grpSp>
        <p:nvGrpSpPr>
          <p:cNvPr id="33" name="组合 32"/>
          <p:cNvGrpSpPr/>
          <p:nvPr/>
        </p:nvGrpSpPr>
        <p:grpSpPr>
          <a:xfrm>
            <a:off x="9875081" y="5816619"/>
            <a:ext cx="5422863" cy="1545699"/>
            <a:chOff x="11729" y="8742"/>
            <a:chExt cx="6508" cy="1855"/>
          </a:xfrm>
        </p:grpSpPr>
        <p:sp>
          <p:nvSpPr>
            <p:cNvPr id="2" name="文本框 1"/>
            <p:cNvSpPr txBox="1"/>
            <p:nvPr/>
          </p:nvSpPr>
          <p:spPr>
            <a:xfrm>
              <a:off x="11729" y="8742"/>
              <a:ext cx="6508" cy="1855"/>
            </a:xfrm>
            <a:prstGeom prst="rect">
              <a:avLst/>
            </a:prstGeom>
            <a:noFill/>
          </p:spPr>
          <p:txBody>
            <a:bodyPr wrap="square" rtlCol="0">
              <a:spAutoFit/>
            </a:bodyPr>
            <a:lstStyle/>
            <a:p>
              <a:pPr algn="just">
                <a:lnSpc>
                  <a:spcPct val="150000"/>
                </a:lnSpc>
                <a:spcBef>
                  <a:spcPts val="0"/>
                </a:spcBef>
                <a:spcAft>
                  <a:spcPts val="0"/>
                </a:spcAft>
              </a:pPr>
              <a:r>
                <a:rPr lang="en-US" altLang="zh-CN" sz="3150">
                  <a:solidFill>
                    <a:schemeClr val="tx1"/>
                  </a:solidFill>
                  <a:latin typeface="黑体" panose="02010609060101010101" charset="-122"/>
                  <a:ea typeface="黑体" panose="02010609060101010101" charset="-122"/>
                </a:rPr>
                <a:t>    </a:t>
              </a:r>
              <a:r>
                <a:rPr lang="zh-CN" altLang="en-US" sz="3150">
                  <a:solidFill>
                    <a:schemeClr val="tx1"/>
                  </a:solidFill>
                  <a:latin typeface="黑体" panose="02010609060101010101" charset="-122"/>
                  <a:ea typeface="黑体" panose="02010609060101010101" charset="-122"/>
                </a:rPr>
                <a:t>我国早期人类分布有哪些基本特点？</a:t>
              </a:r>
            </a:p>
          </p:txBody>
        </p:sp>
        <p:pic>
          <p:nvPicPr>
            <p:cNvPr id="30" name="图片 29" descr="19966149"/>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1820" y="8836"/>
              <a:ext cx="896" cy="896"/>
            </a:xfrm>
            <a:prstGeom prst="rect">
              <a:avLst/>
            </a:prstGeom>
          </p:spPr>
        </p:pic>
      </p:grpSp>
      <p:grpSp>
        <p:nvGrpSpPr>
          <p:cNvPr id="32" name="组合 31"/>
          <p:cNvGrpSpPr/>
          <p:nvPr/>
        </p:nvGrpSpPr>
        <p:grpSpPr>
          <a:xfrm>
            <a:off x="4038745" y="6984395"/>
            <a:ext cx="2113150" cy="842427"/>
            <a:chOff x="4726" y="8382"/>
            <a:chExt cx="2536" cy="1011"/>
          </a:xfrm>
        </p:grpSpPr>
        <p:sp>
          <p:nvSpPr>
            <p:cNvPr id="18" name="文本框 17"/>
            <p:cNvSpPr txBox="1"/>
            <p:nvPr/>
          </p:nvSpPr>
          <p:spPr>
            <a:xfrm>
              <a:off x="4726" y="8992"/>
              <a:ext cx="2536" cy="401"/>
            </a:xfrm>
            <a:prstGeom prst="rect">
              <a:avLst/>
            </a:prstGeom>
            <a:noFill/>
          </p:spPr>
          <p:txBody>
            <a:bodyPr wrap="square" rtlCol="0">
              <a:spAutoFit/>
            </a:bodyPr>
            <a:lstStyle/>
            <a:p>
              <a:pPr algn="ctr"/>
              <a:r>
                <a:rPr lang="zh-CN" altLang="en-US" sz="1575" b="1">
                  <a:latin typeface="仿宋" panose="02010609060101010101" charset="-122"/>
                  <a:ea typeface="仿宋" panose="02010609060101010101" charset="-122"/>
                </a:rPr>
                <a:t>元谋人门齿化石</a:t>
              </a:r>
            </a:p>
          </p:txBody>
        </p:sp>
        <p:pic>
          <p:nvPicPr>
            <p:cNvPr id="31" name="图片 30" descr="C:/Users/ADMINI~1/AppData/Local/Temp/kaimatting/20200813175521/output_aiMatting_20200813175533.pngoutput_aiMatting_20200813175533"/>
            <p:cNvPicPr>
              <a:picLocks noChangeAspect="1"/>
            </p:cNvPicPr>
            <p:nvPr/>
          </p:nvPicPr>
          <p:blipFill>
            <a:blip r:embed="rId7"/>
            <a:stretch>
              <a:fillRect/>
            </a:stretch>
          </p:blipFill>
          <p:spPr>
            <a:xfrm>
              <a:off x="5667" y="8382"/>
              <a:ext cx="653" cy="610"/>
            </a:xfrm>
            <a:prstGeom prst="rect">
              <a:avLst/>
            </a:prstGeom>
          </p:spPr>
        </p:pic>
      </p:grpSp>
      <p:sp>
        <p:nvSpPr>
          <p:cNvPr id="5" name="文本框 4"/>
          <p:cNvSpPr txBox="1"/>
          <p:nvPr/>
        </p:nvSpPr>
        <p:spPr>
          <a:xfrm>
            <a:off x="624041" y="8349276"/>
            <a:ext cx="6325285" cy="495935"/>
          </a:xfrm>
          <a:prstGeom prst="rect">
            <a:avLst/>
          </a:prstGeom>
          <a:noFill/>
        </p:spPr>
        <p:txBody>
          <a:bodyPr wrap="square" rtlCol="0">
            <a:spAutoFit/>
          </a:bodyPr>
          <a:lstStyle/>
          <a:p>
            <a:pPr algn="just"/>
            <a:r>
              <a:rPr lang="zh-CN" altLang="en-US" sz="2625">
                <a:latin typeface="方正启体_GBK" panose="02000000000000000000" charset="-122"/>
                <a:ea typeface="方正启体_GBK" panose="02000000000000000000" charset="-122"/>
              </a:rPr>
              <a:t>◎中国旧石器时代重要人类遗址分布图</a:t>
            </a:r>
          </a:p>
        </p:txBody>
      </p:sp>
      <p:sp>
        <p:nvSpPr>
          <p:cNvPr id="13" name="文本框 12"/>
          <p:cNvSpPr txBox="1"/>
          <p:nvPr/>
        </p:nvSpPr>
        <p:spPr>
          <a:xfrm>
            <a:off x="409893" y="304140"/>
            <a:ext cx="12823055" cy="657225"/>
          </a:xfrm>
          <a:prstGeom prst="rect">
            <a:avLst/>
          </a:prstGeom>
          <a:noFill/>
        </p:spPr>
        <p:txBody>
          <a:bodyPr wrap="square" rtlCol="0">
            <a:spAutoFit/>
          </a:bodyPr>
          <a:lstStyle/>
          <a:p>
            <a:pPr algn="l"/>
            <a:r>
              <a:rPr lang="zh-CN" sz="3675" b="1" dirty="0" smtClean="0">
                <a:solidFill>
                  <a:srgbClr val="DFBE76"/>
                </a:solidFill>
                <a:latin typeface="微软雅黑" panose="020B0503020204020204" pitchFamily="34" charset="-122"/>
                <a:ea typeface="微软雅黑" panose="020B0503020204020204" pitchFamily="34" charset="-122"/>
              </a:rPr>
              <a:t>一、原始社会：中华文明的曙光</a:t>
            </a:r>
          </a:p>
        </p:txBody>
      </p:sp>
      <p:sp>
        <p:nvSpPr>
          <p:cNvPr id="3" name="矩形 2"/>
          <p:cNvSpPr/>
          <p:nvPr/>
        </p:nvSpPr>
        <p:spPr>
          <a:xfrm>
            <a:off x="10915836" y="7349368"/>
            <a:ext cx="2647321" cy="621067"/>
          </a:xfrm>
          <a:prstGeom prst="rect">
            <a:avLst/>
          </a:prstGeom>
          <a:noFill/>
        </p:spPr>
        <p:txBody>
          <a:bodyPr wrap="square">
            <a:spAutoFit/>
          </a:bodyPr>
          <a:lstStyle/>
          <a:p>
            <a:pPr algn="just">
              <a:lnSpc>
                <a:spcPct val="125000"/>
              </a:lnSpc>
            </a:pPr>
            <a:r>
              <a:rPr lang="zh-CN" altLang="en-US" sz="3000" dirty="0">
                <a:latin typeface="方正清刻本悦宋简体" panose="02010600030101010101" pitchFamily="2" charset="-122"/>
                <a:ea typeface="方正清刻本悦宋简体" panose="02010600030101010101" pitchFamily="2" charset="-122"/>
              </a:rPr>
              <a:t>沿河分布</a:t>
            </a:r>
          </a:p>
        </p:txBody>
      </p:sp>
      <p:sp>
        <p:nvSpPr>
          <p:cNvPr id="34" name="矩形 33"/>
          <p:cNvSpPr/>
          <p:nvPr/>
        </p:nvSpPr>
        <p:spPr>
          <a:xfrm>
            <a:off x="10915836" y="7970721"/>
            <a:ext cx="2490460" cy="553085"/>
          </a:xfrm>
          <a:prstGeom prst="rect">
            <a:avLst/>
          </a:prstGeom>
          <a:noFill/>
        </p:spPr>
        <p:txBody>
          <a:bodyPr wrap="square">
            <a:spAutoFit/>
          </a:bodyPr>
          <a:lstStyle/>
          <a:p>
            <a:pPr algn="just"/>
            <a:r>
              <a:rPr lang="zh-CN" altLang="en-US" sz="3000" dirty="0">
                <a:latin typeface="方正清刻本悦宋简体" panose="02010600030101010101" pitchFamily="2" charset="-122"/>
                <a:ea typeface="方正清刻本悦宋简体" panose="02010600030101010101" pitchFamily="2" charset="-122"/>
              </a:rPr>
              <a:t>分布广泛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checkerboard(across)">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ppt_w</p:attrName>
                                        </p:attrNameLst>
                                      </p:cBhvr>
                                      <p:tavLst>
                                        <p:tav tm="0">
                                          <p:val>
                                            <p:fltVal val="0"/>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animEffect transition="in" filter="fade">
                                      <p:cBhvr>
                                        <p:cTn id="21" dur="250"/>
                                        <p:tgtEl>
                                          <p:spTgt spid="6"/>
                                        </p:tgtEl>
                                      </p:cBhvr>
                                    </p:animEffect>
                                  </p:childTnLst>
                                </p:cTn>
                              </p:par>
                              <p:par>
                                <p:cTn id="22" presetID="6" presetClass="emph" presetSubtype="0" decel="100000" fill="hold" grpId="1" nodeType="withEffect">
                                  <p:stCondLst>
                                    <p:cond delay="200"/>
                                  </p:stCondLst>
                                  <p:childTnLst>
                                    <p:animScale>
                                      <p:cBhvr>
                                        <p:cTn id="23" dur="250" fill="hold"/>
                                        <p:tgtEl>
                                          <p:spTgt spid="6"/>
                                        </p:tgtEl>
                                      </p:cBhvr>
                                      <p:by x="120000" y="120000"/>
                                    </p:animScale>
                                  </p:childTnLst>
                                </p:cTn>
                              </p:par>
                              <p:par>
                                <p:cTn id="24" presetID="6" presetClass="emph" presetSubtype="0" decel="100000" fill="hold" grpId="2" nodeType="withEffect">
                                  <p:stCondLst>
                                    <p:cond delay="400"/>
                                  </p:stCondLst>
                                  <p:childTnLst>
                                    <p:animScale>
                                      <p:cBhvr>
                                        <p:cTn id="25" dur="250" fill="hold"/>
                                        <p:tgtEl>
                                          <p:spTgt spid="6"/>
                                        </p:tgtEl>
                                      </p:cBhvr>
                                      <p:by x="83000" y="83000"/>
                                    </p:animScale>
                                  </p:childTnLst>
                                </p:cTn>
                              </p:par>
                              <p:par>
                                <p:cTn id="26" presetID="53" presetClass="entr" presetSubtype="16" fill="hold" grpId="0" nodeType="withEffect">
                                  <p:stCondLst>
                                    <p:cond delay="400"/>
                                  </p:stCondLst>
                                  <p:childTnLst>
                                    <p:set>
                                      <p:cBhvr>
                                        <p:cTn id="27" dur="1" fill="hold">
                                          <p:stCondLst>
                                            <p:cond delay="0"/>
                                          </p:stCondLst>
                                        </p:cTn>
                                        <p:tgtEl>
                                          <p:spTgt spid="7"/>
                                        </p:tgtEl>
                                        <p:attrNameLst>
                                          <p:attrName>style.visibility</p:attrName>
                                        </p:attrNameLst>
                                      </p:cBhvr>
                                      <p:to>
                                        <p:strVal val="visible"/>
                                      </p:to>
                                    </p:set>
                                    <p:anim calcmode="lin" valueType="num">
                                      <p:cBhvr>
                                        <p:cTn id="28" dur="250" fill="hold"/>
                                        <p:tgtEl>
                                          <p:spTgt spid="7"/>
                                        </p:tgtEl>
                                        <p:attrNameLst>
                                          <p:attrName>ppt_w</p:attrName>
                                        </p:attrNameLst>
                                      </p:cBhvr>
                                      <p:tavLst>
                                        <p:tav tm="0">
                                          <p:val>
                                            <p:fltVal val="0"/>
                                          </p:val>
                                        </p:tav>
                                        <p:tav tm="100000">
                                          <p:val>
                                            <p:strVal val="#ppt_w"/>
                                          </p:val>
                                        </p:tav>
                                      </p:tavLst>
                                    </p:anim>
                                    <p:anim calcmode="lin" valueType="num">
                                      <p:cBhvr>
                                        <p:cTn id="29" dur="250" fill="hold"/>
                                        <p:tgtEl>
                                          <p:spTgt spid="7"/>
                                        </p:tgtEl>
                                        <p:attrNameLst>
                                          <p:attrName>ppt_h</p:attrName>
                                        </p:attrNameLst>
                                      </p:cBhvr>
                                      <p:tavLst>
                                        <p:tav tm="0">
                                          <p:val>
                                            <p:fltVal val="0"/>
                                          </p:val>
                                        </p:tav>
                                        <p:tav tm="100000">
                                          <p:val>
                                            <p:strVal val="#ppt_h"/>
                                          </p:val>
                                        </p:tav>
                                      </p:tavLst>
                                    </p:anim>
                                    <p:animEffect transition="in" filter="fade">
                                      <p:cBhvr>
                                        <p:cTn id="30" dur="250"/>
                                        <p:tgtEl>
                                          <p:spTgt spid="7"/>
                                        </p:tgtEl>
                                      </p:cBhvr>
                                    </p:animEffect>
                                  </p:childTnLst>
                                </p:cTn>
                              </p:par>
                              <p:par>
                                <p:cTn id="31" presetID="6" presetClass="emph" presetSubtype="0" decel="100000" fill="hold" grpId="1" nodeType="withEffect">
                                  <p:stCondLst>
                                    <p:cond delay="600"/>
                                  </p:stCondLst>
                                  <p:childTnLst>
                                    <p:animScale>
                                      <p:cBhvr>
                                        <p:cTn id="32" dur="250" fill="hold"/>
                                        <p:tgtEl>
                                          <p:spTgt spid="7"/>
                                        </p:tgtEl>
                                      </p:cBhvr>
                                      <p:by x="120000" y="120000"/>
                                    </p:animScale>
                                  </p:childTnLst>
                                </p:cTn>
                              </p:par>
                              <p:par>
                                <p:cTn id="33" presetID="6" presetClass="emph" presetSubtype="0" decel="100000" fill="hold" grpId="2" nodeType="withEffect">
                                  <p:stCondLst>
                                    <p:cond delay="800"/>
                                  </p:stCondLst>
                                  <p:childTnLst>
                                    <p:animScale>
                                      <p:cBhvr>
                                        <p:cTn id="34" dur="250" fill="hold"/>
                                        <p:tgtEl>
                                          <p:spTgt spid="7"/>
                                        </p:tgtEl>
                                      </p:cBhvr>
                                      <p:by x="83000" y="83000"/>
                                    </p:animScale>
                                  </p:childTnLst>
                                </p:cTn>
                              </p:par>
                            </p:childTnLst>
                          </p:cTn>
                        </p:par>
                        <p:par>
                          <p:cTn id="35" fill="hold">
                            <p:stCondLst>
                              <p:cond delay="500"/>
                            </p:stCondLst>
                            <p:childTnLst>
                              <p:par>
                                <p:cTn id="36" presetID="12" presetClass="entr" presetSubtype="8" fill="hold" grpId="0" nodeType="afterEffect">
                                  <p:stCondLst>
                                    <p:cond delay="0"/>
                                  </p:stCondLst>
                                  <p:childTnLst>
                                    <p:set>
                                      <p:cBhvr>
                                        <p:cTn id="37" dur="500"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ppt_x</p:attrName>
                                        </p:attrNameLst>
                                      </p:cBhvr>
                                      <p:tavLst>
                                        <p:tav tm="0">
                                          <p:val>
                                            <p:strVal val="#ppt_x-#ppt_w*1.125000"/>
                                          </p:val>
                                        </p:tav>
                                        <p:tav tm="100000">
                                          <p:val>
                                            <p:strVal val="#ppt_x"/>
                                          </p:val>
                                        </p:tav>
                                      </p:tavLst>
                                    </p:anim>
                                    <p:animEffect transition="in" filter="wipe(right)">
                                      <p:cBhvr>
                                        <p:cTn id="39" dur="500"/>
                                        <p:tgtEl>
                                          <p:spTgt spid="9"/>
                                        </p:tgtEl>
                                      </p:cBhvr>
                                    </p:animEffect>
                                  </p:childTnLst>
                                </p:cTn>
                              </p:par>
                            </p:childTnLst>
                          </p:cTn>
                        </p:par>
                        <p:par>
                          <p:cTn id="40" fill="hold">
                            <p:stCondLst>
                              <p:cond delay="100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17"/>
                                        </p:tgtEl>
                                        <p:attrNameLst>
                                          <p:attrName>style.visibility</p:attrName>
                                        </p:attrNameLst>
                                      </p:cBhvr>
                                      <p:to>
                                        <p:strVal val="visible"/>
                                      </p:to>
                                    </p:set>
                                    <p:anim calcmode="lin" valueType="num">
                                      <p:cBhvr>
                                        <p:cTn id="43" dur="250" fill="hold"/>
                                        <p:tgtEl>
                                          <p:spTgt spid="17"/>
                                        </p:tgtEl>
                                        <p:attrNameLst>
                                          <p:attrName>ppt_w</p:attrName>
                                        </p:attrNameLst>
                                      </p:cBhvr>
                                      <p:tavLst>
                                        <p:tav tm="0">
                                          <p:val>
                                            <p:fltVal val="0"/>
                                          </p:val>
                                        </p:tav>
                                        <p:tav tm="100000">
                                          <p:val>
                                            <p:strVal val="#ppt_w"/>
                                          </p:val>
                                        </p:tav>
                                      </p:tavLst>
                                    </p:anim>
                                    <p:anim calcmode="lin" valueType="num">
                                      <p:cBhvr>
                                        <p:cTn id="44" dur="250" fill="hold"/>
                                        <p:tgtEl>
                                          <p:spTgt spid="17"/>
                                        </p:tgtEl>
                                        <p:attrNameLst>
                                          <p:attrName>ppt_h</p:attrName>
                                        </p:attrNameLst>
                                      </p:cBhvr>
                                      <p:tavLst>
                                        <p:tav tm="0">
                                          <p:val>
                                            <p:fltVal val="0"/>
                                          </p:val>
                                        </p:tav>
                                        <p:tav tm="100000">
                                          <p:val>
                                            <p:strVal val="#ppt_h"/>
                                          </p:val>
                                        </p:tav>
                                      </p:tavLst>
                                    </p:anim>
                                    <p:animEffect transition="in" filter="fade">
                                      <p:cBhvr>
                                        <p:cTn id="45" dur="25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250" fill="hold"/>
                                        <p:tgtEl>
                                          <p:spTgt spid="10"/>
                                        </p:tgtEl>
                                        <p:attrNameLst>
                                          <p:attrName>ppt_w</p:attrName>
                                        </p:attrNameLst>
                                      </p:cBhvr>
                                      <p:tavLst>
                                        <p:tav tm="0">
                                          <p:val>
                                            <p:fltVal val="0"/>
                                          </p:val>
                                        </p:tav>
                                        <p:tav tm="100000">
                                          <p:val>
                                            <p:strVal val="#ppt_w"/>
                                          </p:val>
                                        </p:tav>
                                      </p:tavLst>
                                    </p:anim>
                                    <p:anim calcmode="lin" valueType="num">
                                      <p:cBhvr>
                                        <p:cTn id="51" dur="250" fill="hold"/>
                                        <p:tgtEl>
                                          <p:spTgt spid="10"/>
                                        </p:tgtEl>
                                        <p:attrNameLst>
                                          <p:attrName>ppt_h</p:attrName>
                                        </p:attrNameLst>
                                      </p:cBhvr>
                                      <p:tavLst>
                                        <p:tav tm="0">
                                          <p:val>
                                            <p:fltVal val="0"/>
                                          </p:val>
                                        </p:tav>
                                        <p:tav tm="100000">
                                          <p:val>
                                            <p:strVal val="#ppt_h"/>
                                          </p:val>
                                        </p:tav>
                                      </p:tavLst>
                                    </p:anim>
                                    <p:animEffect transition="in" filter="fade">
                                      <p:cBhvr>
                                        <p:cTn id="52" dur="250"/>
                                        <p:tgtEl>
                                          <p:spTgt spid="10"/>
                                        </p:tgtEl>
                                      </p:cBhvr>
                                    </p:animEffect>
                                  </p:childTnLst>
                                </p:cTn>
                              </p:par>
                              <p:par>
                                <p:cTn id="53" presetID="6" presetClass="emph" presetSubtype="0" decel="100000" fill="hold" grpId="1" nodeType="withEffect">
                                  <p:stCondLst>
                                    <p:cond delay="200"/>
                                  </p:stCondLst>
                                  <p:childTnLst>
                                    <p:animScale>
                                      <p:cBhvr>
                                        <p:cTn id="54" dur="250" fill="hold"/>
                                        <p:tgtEl>
                                          <p:spTgt spid="10"/>
                                        </p:tgtEl>
                                      </p:cBhvr>
                                      <p:by x="120000" y="120000"/>
                                    </p:animScale>
                                  </p:childTnLst>
                                </p:cTn>
                              </p:par>
                              <p:par>
                                <p:cTn id="55" presetID="6" presetClass="emph" presetSubtype="0" decel="100000" fill="hold" grpId="2" nodeType="withEffect">
                                  <p:stCondLst>
                                    <p:cond delay="400"/>
                                  </p:stCondLst>
                                  <p:childTnLst>
                                    <p:animScale>
                                      <p:cBhvr>
                                        <p:cTn id="56" dur="250" fill="hold"/>
                                        <p:tgtEl>
                                          <p:spTgt spid="10"/>
                                        </p:tgtEl>
                                      </p:cBhvr>
                                      <p:by x="83000" y="83000"/>
                                    </p:animScale>
                                  </p:childTnLst>
                                </p:cTn>
                              </p:par>
                              <p:par>
                                <p:cTn id="57" presetID="53" presetClass="entr" presetSubtype="16" fill="hold" grpId="0" nodeType="withEffect">
                                  <p:stCondLst>
                                    <p:cond delay="400"/>
                                  </p:stCondLst>
                                  <p:childTnLst>
                                    <p:set>
                                      <p:cBhvr>
                                        <p:cTn id="58" dur="1" fill="hold">
                                          <p:stCondLst>
                                            <p:cond delay="0"/>
                                          </p:stCondLst>
                                        </p:cTn>
                                        <p:tgtEl>
                                          <p:spTgt spid="11"/>
                                        </p:tgtEl>
                                        <p:attrNameLst>
                                          <p:attrName>style.visibility</p:attrName>
                                        </p:attrNameLst>
                                      </p:cBhvr>
                                      <p:to>
                                        <p:strVal val="visible"/>
                                      </p:to>
                                    </p:set>
                                    <p:anim calcmode="lin" valueType="num">
                                      <p:cBhvr>
                                        <p:cTn id="59" dur="250" fill="hold"/>
                                        <p:tgtEl>
                                          <p:spTgt spid="11"/>
                                        </p:tgtEl>
                                        <p:attrNameLst>
                                          <p:attrName>ppt_w</p:attrName>
                                        </p:attrNameLst>
                                      </p:cBhvr>
                                      <p:tavLst>
                                        <p:tav tm="0">
                                          <p:val>
                                            <p:fltVal val="0"/>
                                          </p:val>
                                        </p:tav>
                                        <p:tav tm="100000">
                                          <p:val>
                                            <p:strVal val="#ppt_w"/>
                                          </p:val>
                                        </p:tav>
                                      </p:tavLst>
                                    </p:anim>
                                    <p:anim calcmode="lin" valueType="num">
                                      <p:cBhvr>
                                        <p:cTn id="60" dur="250" fill="hold"/>
                                        <p:tgtEl>
                                          <p:spTgt spid="11"/>
                                        </p:tgtEl>
                                        <p:attrNameLst>
                                          <p:attrName>ppt_h</p:attrName>
                                        </p:attrNameLst>
                                      </p:cBhvr>
                                      <p:tavLst>
                                        <p:tav tm="0">
                                          <p:val>
                                            <p:fltVal val="0"/>
                                          </p:val>
                                        </p:tav>
                                        <p:tav tm="100000">
                                          <p:val>
                                            <p:strVal val="#ppt_h"/>
                                          </p:val>
                                        </p:tav>
                                      </p:tavLst>
                                    </p:anim>
                                    <p:animEffect transition="in" filter="fade">
                                      <p:cBhvr>
                                        <p:cTn id="61" dur="250"/>
                                        <p:tgtEl>
                                          <p:spTgt spid="11"/>
                                        </p:tgtEl>
                                      </p:cBhvr>
                                    </p:animEffect>
                                  </p:childTnLst>
                                </p:cTn>
                              </p:par>
                              <p:par>
                                <p:cTn id="62" presetID="6" presetClass="emph" presetSubtype="0" decel="100000" fill="hold" grpId="1" nodeType="withEffect">
                                  <p:stCondLst>
                                    <p:cond delay="600"/>
                                  </p:stCondLst>
                                  <p:childTnLst>
                                    <p:animScale>
                                      <p:cBhvr>
                                        <p:cTn id="63" dur="250" fill="hold"/>
                                        <p:tgtEl>
                                          <p:spTgt spid="11"/>
                                        </p:tgtEl>
                                      </p:cBhvr>
                                      <p:by x="120000" y="120000"/>
                                    </p:animScale>
                                  </p:childTnLst>
                                </p:cTn>
                              </p:par>
                              <p:par>
                                <p:cTn id="64" presetID="6" presetClass="emph" presetSubtype="0" decel="100000" fill="hold" grpId="2" nodeType="withEffect">
                                  <p:stCondLst>
                                    <p:cond delay="800"/>
                                  </p:stCondLst>
                                  <p:childTnLst>
                                    <p:animScale>
                                      <p:cBhvr>
                                        <p:cTn id="65" dur="250" fill="hold"/>
                                        <p:tgtEl>
                                          <p:spTgt spid="11"/>
                                        </p:tgtEl>
                                      </p:cBhvr>
                                      <p:by x="83000" y="83000"/>
                                    </p:animScale>
                                  </p:childTnLst>
                                </p:cTn>
                              </p:par>
                            </p:childTnLst>
                          </p:cTn>
                        </p:par>
                        <p:par>
                          <p:cTn id="66" fill="hold">
                            <p:stCondLst>
                              <p:cond delay="500"/>
                            </p:stCondLst>
                            <p:childTnLst>
                              <p:par>
                                <p:cTn id="67" presetID="12" presetClass="entr" presetSubtype="8" fill="hold" grpId="0" nodeType="afterEffect">
                                  <p:stCondLst>
                                    <p:cond delay="0"/>
                                  </p:stCondLst>
                                  <p:childTnLst>
                                    <p:set>
                                      <p:cBhvr>
                                        <p:cTn id="68" dur="500" fill="hold">
                                          <p:stCondLst>
                                            <p:cond delay="0"/>
                                          </p:stCondLst>
                                        </p:cTn>
                                        <p:tgtEl>
                                          <p:spTgt spid="24"/>
                                        </p:tgtEl>
                                        <p:attrNameLst>
                                          <p:attrName>style.visibility</p:attrName>
                                        </p:attrNameLst>
                                      </p:cBhvr>
                                      <p:to>
                                        <p:strVal val="visible"/>
                                      </p:to>
                                    </p:set>
                                    <p:anim calcmode="lin" valueType="num">
                                      <p:cBhvr additive="base">
                                        <p:cTn id="69" dur="500"/>
                                        <p:tgtEl>
                                          <p:spTgt spid="24"/>
                                        </p:tgtEl>
                                        <p:attrNameLst>
                                          <p:attrName>ppt_x</p:attrName>
                                        </p:attrNameLst>
                                      </p:cBhvr>
                                      <p:tavLst>
                                        <p:tav tm="0">
                                          <p:val>
                                            <p:strVal val="#ppt_x-#ppt_w*1.125000"/>
                                          </p:val>
                                        </p:tav>
                                        <p:tav tm="100000">
                                          <p:val>
                                            <p:strVal val="#ppt_x"/>
                                          </p:val>
                                        </p:tav>
                                      </p:tavLst>
                                    </p:anim>
                                    <p:animEffect transition="in" filter="wipe(right)">
                                      <p:cBhvr>
                                        <p:cTn id="70" dur="500"/>
                                        <p:tgtEl>
                                          <p:spTgt spid="24"/>
                                        </p:tgtEl>
                                      </p:cBhvr>
                                    </p:animEffect>
                                  </p:childTnLst>
                                </p:cTn>
                              </p:par>
                            </p:childTnLst>
                          </p:cTn>
                        </p:par>
                        <p:par>
                          <p:cTn id="71" fill="hold">
                            <p:stCondLst>
                              <p:cond delay="1000"/>
                            </p:stCondLst>
                            <p:childTnLst>
                              <p:par>
                                <p:cTn id="72" presetID="53" presetClass="entr" presetSubtype="16" fill="hold" grpId="0" nodeType="afterEffect">
                                  <p:stCondLst>
                                    <p:cond delay="0"/>
                                  </p:stCondLst>
                                  <p:iterate type="lt">
                                    <p:tmPct val="10000"/>
                                  </p:iterate>
                                  <p:childTnLst>
                                    <p:set>
                                      <p:cBhvr>
                                        <p:cTn id="73" dur="1" fill="hold">
                                          <p:stCondLst>
                                            <p:cond delay="0"/>
                                          </p:stCondLst>
                                        </p:cTn>
                                        <p:tgtEl>
                                          <p:spTgt spid="25"/>
                                        </p:tgtEl>
                                        <p:attrNameLst>
                                          <p:attrName>style.visibility</p:attrName>
                                        </p:attrNameLst>
                                      </p:cBhvr>
                                      <p:to>
                                        <p:strVal val="visible"/>
                                      </p:to>
                                    </p:set>
                                    <p:anim calcmode="lin" valueType="num">
                                      <p:cBhvr>
                                        <p:cTn id="74" dur="250" fill="hold"/>
                                        <p:tgtEl>
                                          <p:spTgt spid="25"/>
                                        </p:tgtEl>
                                        <p:attrNameLst>
                                          <p:attrName>ppt_w</p:attrName>
                                        </p:attrNameLst>
                                      </p:cBhvr>
                                      <p:tavLst>
                                        <p:tav tm="0">
                                          <p:val>
                                            <p:fltVal val="0"/>
                                          </p:val>
                                        </p:tav>
                                        <p:tav tm="100000">
                                          <p:val>
                                            <p:strVal val="#ppt_w"/>
                                          </p:val>
                                        </p:tav>
                                      </p:tavLst>
                                    </p:anim>
                                    <p:anim calcmode="lin" valueType="num">
                                      <p:cBhvr>
                                        <p:cTn id="75" dur="250" fill="hold"/>
                                        <p:tgtEl>
                                          <p:spTgt spid="25"/>
                                        </p:tgtEl>
                                        <p:attrNameLst>
                                          <p:attrName>ppt_h</p:attrName>
                                        </p:attrNameLst>
                                      </p:cBhvr>
                                      <p:tavLst>
                                        <p:tav tm="0">
                                          <p:val>
                                            <p:fltVal val="0"/>
                                          </p:val>
                                        </p:tav>
                                        <p:tav tm="100000">
                                          <p:val>
                                            <p:strVal val="#ppt_h"/>
                                          </p:val>
                                        </p:tav>
                                      </p:tavLst>
                                    </p:anim>
                                    <p:animEffect transition="in" filter="fade">
                                      <p:cBhvr>
                                        <p:cTn id="76" dur="25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250" fill="hold"/>
                                        <p:tgtEl>
                                          <p:spTgt spid="26"/>
                                        </p:tgtEl>
                                        <p:attrNameLst>
                                          <p:attrName>ppt_w</p:attrName>
                                        </p:attrNameLst>
                                      </p:cBhvr>
                                      <p:tavLst>
                                        <p:tav tm="0">
                                          <p:val>
                                            <p:fltVal val="0"/>
                                          </p:val>
                                        </p:tav>
                                        <p:tav tm="100000">
                                          <p:val>
                                            <p:strVal val="#ppt_w"/>
                                          </p:val>
                                        </p:tav>
                                      </p:tavLst>
                                    </p:anim>
                                    <p:anim calcmode="lin" valueType="num">
                                      <p:cBhvr>
                                        <p:cTn id="82" dur="250" fill="hold"/>
                                        <p:tgtEl>
                                          <p:spTgt spid="26"/>
                                        </p:tgtEl>
                                        <p:attrNameLst>
                                          <p:attrName>ppt_h</p:attrName>
                                        </p:attrNameLst>
                                      </p:cBhvr>
                                      <p:tavLst>
                                        <p:tav tm="0">
                                          <p:val>
                                            <p:fltVal val="0"/>
                                          </p:val>
                                        </p:tav>
                                        <p:tav tm="100000">
                                          <p:val>
                                            <p:strVal val="#ppt_h"/>
                                          </p:val>
                                        </p:tav>
                                      </p:tavLst>
                                    </p:anim>
                                    <p:animEffect transition="in" filter="fade">
                                      <p:cBhvr>
                                        <p:cTn id="83" dur="250"/>
                                        <p:tgtEl>
                                          <p:spTgt spid="26"/>
                                        </p:tgtEl>
                                      </p:cBhvr>
                                    </p:animEffect>
                                  </p:childTnLst>
                                </p:cTn>
                              </p:par>
                              <p:par>
                                <p:cTn id="84" presetID="6" presetClass="emph" presetSubtype="0" decel="100000" fill="hold" grpId="1" nodeType="withEffect">
                                  <p:stCondLst>
                                    <p:cond delay="200"/>
                                  </p:stCondLst>
                                  <p:childTnLst>
                                    <p:animScale>
                                      <p:cBhvr>
                                        <p:cTn id="85" dur="250" fill="hold"/>
                                        <p:tgtEl>
                                          <p:spTgt spid="26"/>
                                        </p:tgtEl>
                                      </p:cBhvr>
                                      <p:by x="120000" y="120000"/>
                                    </p:animScale>
                                  </p:childTnLst>
                                </p:cTn>
                              </p:par>
                              <p:par>
                                <p:cTn id="86" presetID="6" presetClass="emph" presetSubtype="0" decel="100000" fill="hold" grpId="2" nodeType="withEffect">
                                  <p:stCondLst>
                                    <p:cond delay="400"/>
                                  </p:stCondLst>
                                  <p:childTnLst>
                                    <p:animScale>
                                      <p:cBhvr>
                                        <p:cTn id="87" dur="250" fill="hold"/>
                                        <p:tgtEl>
                                          <p:spTgt spid="26"/>
                                        </p:tgtEl>
                                      </p:cBhvr>
                                      <p:by x="83000" y="83000"/>
                                    </p:animScale>
                                  </p:childTnLst>
                                </p:cTn>
                              </p:par>
                              <p:par>
                                <p:cTn id="88" presetID="53" presetClass="entr" presetSubtype="16" fill="hold" grpId="0" nodeType="withEffect">
                                  <p:stCondLst>
                                    <p:cond delay="400"/>
                                  </p:stCondLst>
                                  <p:childTnLst>
                                    <p:set>
                                      <p:cBhvr>
                                        <p:cTn id="89" dur="1" fill="hold">
                                          <p:stCondLst>
                                            <p:cond delay="0"/>
                                          </p:stCondLst>
                                        </p:cTn>
                                        <p:tgtEl>
                                          <p:spTgt spid="27"/>
                                        </p:tgtEl>
                                        <p:attrNameLst>
                                          <p:attrName>style.visibility</p:attrName>
                                        </p:attrNameLst>
                                      </p:cBhvr>
                                      <p:to>
                                        <p:strVal val="visible"/>
                                      </p:to>
                                    </p:set>
                                    <p:anim calcmode="lin" valueType="num">
                                      <p:cBhvr>
                                        <p:cTn id="90" dur="250" fill="hold"/>
                                        <p:tgtEl>
                                          <p:spTgt spid="27"/>
                                        </p:tgtEl>
                                        <p:attrNameLst>
                                          <p:attrName>ppt_w</p:attrName>
                                        </p:attrNameLst>
                                      </p:cBhvr>
                                      <p:tavLst>
                                        <p:tav tm="0">
                                          <p:val>
                                            <p:fltVal val="0"/>
                                          </p:val>
                                        </p:tav>
                                        <p:tav tm="100000">
                                          <p:val>
                                            <p:strVal val="#ppt_w"/>
                                          </p:val>
                                        </p:tav>
                                      </p:tavLst>
                                    </p:anim>
                                    <p:anim calcmode="lin" valueType="num">
                                      <p:cBhvr>
                                        <p:cTn id="91" dur="250" fill="hold"/>
                                        <p:tgtEl>
                                          <p:spTgt spid="27"/>
                                        </p:tgtEl>
                                        <p:attrNameLst>
                                          <p:attrName>ppt_h</p:attrName>
                                        </p:attrNameLst>
                                      </p:cBhvr>
                                      <p:tavLst>
                                        <p:tav tm="0">
                                          <p:val>
                                            <p:fltVal val="0"/>
                                          </p:val>
                                        </p:tav>
                                        <p:tav tm="100000">
                                          <p:val>
                                            <p:strVal val="#ppt_h"/>
                                          </p:val>
                                        </p:tav>
                                      </p:tavLst>
                                    </p:anim>
                                    <p:animEffect transition="in" filter="fade">
                                      <p:cBhvr>
                                        <p:cTn id="92" dur="250"/>
                                        <p:tgtEl>
                                          <p:spTgt spid="27"/>
                                        </p:tgtEl>
                                      </p:cBhvr>
                                    </p:animEffect>
                                  </p:childTnLst>
                                </p:cTn>
                              </p:par>
                              <p:par>
                                <p:cTn id="93" presetID="6" presetClass="emph" presetSubtype="0" decel="100000" fill="hold" grpId="1" nodeType="withEffect">
                                  <p:stCondLst>
                                    <p:cond delay="600"/>
                                  </p:stCondLst>
                                  <p:childTnLst>
                                    <p:animScale>
                                      <p:cBhvr>
                                        <p:cTn id="94" dur="250" fill="hold"/>
                                        <p:tgtEl>
                                          <p:spTgt spid="27"/>
                                        </p:tgtEl>
                                      </p:cBhvr>
                                      <p:by x="120000" y="120000"/>
                                    </p:animScale>
                                  </p:childTnLst>
                                </p:cTn>
                              </p:par>
                              <p:par>
                                <p:cTn id="95" presetID="6" presetClass="emph" presetSubtype="0" decel="100000" fill="hold" grpId="2" nodeType="withEffect">
                                  <p:stCondLst>
                                    <p:cond delay="800"/>
                                  </p:stCondLst>
                                  <p:childTnLst>
                                    <p:animScale>
                                      <p:cBhvr>
                                        <p:cTn id="96" dur="250" fill="hold"/>
                                        <p:tgtEl>
                                          <p:spTgt spid="27"/>
                                        </p:tgtEl>
                                      </p:cBhvr>
                                      <p:by x="83000" y="83000"/>
                                    </p:animScale>
                                  </p:childTnLst>
                                </p:cTn>
                              </p:par>
                            </p:childTnLst>
                          </p:cTn>
                        </p:par>
                        <p:par>
                          <p:cTn id="97" fill="hold">
                            <p:stCondLst>
                              <p:cond delay="500"/>
                            </p:stCondLst>
                            <p:childTnLst>
                              <p:par>
                                <p:cTn id="98" presetID="12" presetClass="entr" presetSubtype="8" fill="hold" grpId="0" nodeType="afterEffect">
                                  <p:stCondLst>
                                    <p:cond delay="0"/>
                                  </p:stCondLst>
                                  <p:childTnLst>
                                    <p:set>
                                      <p:cBhvr>
                                        <p:cTn id="99" dur="500" fill="hold">
                                          <p:stCondLst>
                                            <p:cond delay="0"/>
                                          </p:stCondLst>
                                        </p:cTn>
                                        <p:tgtEl>
                                          <p:spTgt spid="28"/>
                                        </p:tgtEl>
                                        <p:attrNameLst>
                                          <p:attrName>style.visibility</p:attrName>
                                        </p:attrNameLst>
                                      </p:cBhvr>
                                      <p:to>
                                        <p:strVal val="visible"/>
                                      </p:to>
                                    </p:set>
                                    <p:anim calcmode="lin" valueType="num">
                                      <p:cBhvr additive="base">
                                        <p:cTn id="100" dur="500"/>
                                        <p:tgtEl>
                                          <p:spTgt spid="28"/>
                                        </p:tgtEl>
                                        <p:attrNameLst>
                                          <p:attrName>ppt_x</p:attrName>
                                        </p:attrNameLst>
                                      </p:cBhvr>
                                      <p:tavLst>
                                        <p:tav tm="0">
                                          <p:val>
                                            <p:strVal val="#ppt_x-#ppt_w*1.125000"/>
                                          </p:val>
                                        </p:tav>
                                        <p:tav tm="100000">
                                          <p:val>
                                            <p:strVal val="#ppt_x"/>
                                          </p:val>
                                        </p:tav>
                                      </p:tavLst>
                                    </p:anim>
                                    <p:animEffect transition="in" filter="wipe(right)">
                                      <p:cBhvr>
                                        <p:cTn id="101" dur="500"/>
                                        <p:tgtEl>
                                          <p:spTgt spid="28"/>
                                        </p:tgtEl>
                                      </p:cBhvr>
                                    </p:animEffect>
                                  </p:childTnLst>
                                </p:cTn>
                              </p:par>
                            </p:childTnLst>
                          </p:cTn>
                        </p:par>
                        <p:par>
                          <p:cTn id="102" fill="hold">
                            <p:stCondLst>
                              <p:cond delay="1000"/>
                            </p:stCondLst>
                            <p:childTnLst>
                              <p:par>
                                <p:cTn id="103" presetID="53" presetClass="entr" presetSubtype="16" fill="hold" grpId="0" nodeType="afterEffect">
                                  <p:stCondLst>
                                    <p:cond delay="0"/>
                                  </p:stCondLst>
                                  <p:iterate type="lt">
                                    <p:tmPct val="10000"/>
                                  </p:iterate>
                                  <p:childTnLst>
                                    <p:set>
                                      <p:cBhvr>
                                        <p:cTn id="104" dur="1" fill="hold">
                                          <p:stCondLst>
                                            <p:cond delay="0"/>
                                          </p:stCondLst>
                                        </p:cTn>
                                        <p:tgtEl>
                                          <p:spTgt spid="29"/>
                                        </p:tgtEl>
                                        <p:attrNameLst>
                                          <p:attrName>style.visibility</p:attrName>
                                        </p:attrNameLst>
                                      </p:cBhvr>
                                      <p:to>
                                        <p:strVal val="visible"/>
                                      </p:to>
                                    </p:set>
                                    <p:anim calcmode="lin" valueType="num">
                                      <p:cBhvr>
                                        <p:cTn id="105" dur="250" fill="hold"/>
                                        <p:tgtEl>
                                          <p:spTgt spid="29"/>
                                        </p:tgtEl>
                                        <p:attrNameLst>
                                          <p:attrName>ppt_w</p:attrName>
                                        </p:attrNameLst>
                                      </p:cBhvr>
                                      <p:tavLst>
                                        <p:tav tm="0">
                                          <p:val>
                                            <p:fltVal val="0"/>
                                          </p:val>
                                        </p:tav>
                                        <p:tav tm="100000">
                                          <p:val>
                                            <p:strVal val="#ppt_w"/>
                                          </p:val>
                                        </p:tav>
                                      </p:tavLst>
                                    </p:anim>
                                    <p:anim calcmode="lin" valueType="num">
                                      <p:cBhvr>
                                        <p:cTn id="106" dur="250" fill="hold"/>
                                        <p:tgtEl>
                                          <p:spTgt spid="29"/>
                                        </p:tgtEl>
                                        <p:attrNameLst>
                                          <p:attrName>ppt_h</p:attrName>
                                        </p:attrNameLst>
                                      </p:cBhvr>
                                      <p:tavLst>
                                        <p:tav tm="0">
                                          <p:val>
                                            <p:fltVal val="0"/>
                                          </p:val>
                                        </p:tav>
                                        <p:tav tm="100000">
                                          <p:val>
                                            <p:strVal val="#ppt_h"/>
                                          </p:val>
                                        </p:tav>
                                      </p:tavLst>
                                    </p:anim>
                                    <p:animEffect transition="in" filter="fade">
                                      <p:cBhvr>
                                        <p:cTn id="107" dur="25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nodeType="click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additive="base">
                                        <p:cTn id="112" dur="500"/>
                                        <p:tgtEl>
                                          <p:spTgt spid="33"/>
                                        </p:tgtEl>
                                        <p:attrNameLst>
                                          <p:attrName>ppt_y</p:attrName>
                                        </p:attrNameLst>
                                      </p:cBhvr>
                                      <p:tavLst>
                                        <p:tav tm="0">
                                          <p:val>
                                            <p:strVal val="#ppt_y+#ppt_h*1.125000"/>
                                          </p:val>
                                        </p:tav>
                                        <p:tav tm="100000">
                                          <p:val>
                                            <p:strVal val="#ppt_y"/>
                                          </p:val>
                                        </p:tav>
                                      </p:tavLst>
                                    </p:anim>
                                    <p:animEffect transition="in" filter="wipe(up)">
                                      <p:cBhvr>
                                        <p:cTn id="113" dur="500"/>
                                        <p:tgtEl>
                                          <p:spTgt spid="33"/>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3"/>
                                        </p:tgtEl>
                                        <p:attrNameLst>
                                          <p:attrName>style.visibility</p:attrName>
                                        </p:attrNameLst>
                                      </p:cBhvr>
                                      <p:to>
                                        <p:strVal val="visible"/>
                                      </p:to>
                                    </p:set>
                                    <p:anim calcmode="lin" valueType="num">
                                      <p:cBhvr additive="base">
                                        <p:cTn id="118" dur="500" fill="hold"/>
                                        <p:tgtEl>
                                          <p:spTgt spid="3"/>
                                        </p:tgtEl>
                                        <p:attrNameLst>
                                          <p:attrName>ppt_x</p:attrName>
                                        </p:attrNameLst>
                                      </p:cBhvr>
                                      <p:tavLst>
                                        <p:tav tm="0">
                                          <p:val>
                                            <p:strVal val="#ppt_x"/>
                                          </p:val>
                                        </p:tav>
                                        <p:tav tm="100000">
                                          <p:val>
                                            <p:strVal val="#ppt_x"/>
                                          </p:val>
                                        </p:tav>
                                      </p:tavLst>
                                    </p:anim>
                                    <p:anim calcmode="lin" valueType="num">
                                      <p:cBhvr additive="base">
                                        <p:cTn id="1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grpId="0" nodeType="click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barn(inVertical)">
                                      <p:cBhvr>
                                        <p:cTn id="1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6" grpId="2" bldLvl="0" animBg="1"/>
      <p:bldP spid="7" grpId="0"/>
      <p:bldP spid="7" grpId="1"/>
      <p:bldP spid="7" grpId="2"/>
      <p:bldP spid="9" grpId="0" bldLvl="0" animBg="1"/>
      <p:bldP spid="17" grpId="0"/>
      <p:bldP spid="10" grpId="0" bldLvl="0" animBg="1"/>
      <p:bldP spid="10" grpId="1" bldLvl="0" animBg="1"/>
      <p:bldP spid="10" grpId="2" bldLvl="0" animBg="1"/>
      <p:bldP spid="11" grpId="0"/>
      <p:bldP spid="11" grpId="1"/>
      <p:bldP spid="11" grpId="2"/>
      <p:bldP spid="24" grpId="0" bldLvl="0" animBg="1"/>
      <p:bldP spid="25" grpId="0"/>
      <p:bldP spid="26" grpId="0" bldLvl="0" animBg="1"/>
      <p:bldP spid="26" grpId="1" bldLvl="0" animBg="1"/>
      <p:bldP spid="26" grpId="2" bldLvl="0" animBg="1"/>
      <p:bldP spid="27" grpId="0"/>
      <p:bldP spid="27" grpId="1"/>
      <p:bldP spid="27" grpId="2"/>
      <p:bldP spid="28" grpId="0" bldLvl="0" animBg="1"/>
      <p:bldP spid="29" grpId="0"/>
      <p:bldP spid="3" grpId="0"/>
      <p:bldP spid="3" grpId="1"/>
      <p:bldP spid="34" grpId="0"/>
      <p:bldP spid="3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Users/ADMINI~1/AppData/Local/Temp/kaimatting/20200813180915/output_aiMatting_20200813180923.pngoutput_aiMatting_20200813180923"/>
          <p:cNvPicPr>
            <a:picLocks noChangeAspect="1"/>
          </p:cNvPicPr>
          <p:nvPr/>
        </p:nvPicPr>
        <p:blipFill>
          <a:blip r:embed="rId2"/>
          <a:srcRect/>
          <a:stretch>
            <a:fillRect/>
          </a:stretch>
        </p:blipFill>
        <p:spPr>
          <a:xfrm>
            <a:off x="4119572" y="2056488"/>
            <a:ext cx="8416770" cy="6513602"/>
          </a:xfrm>
          <a:prstGeom prst="rect">
            <a:avLst/>
          </a:prstGeom>
        </p:spPr>
      </p:pic>
      <p:grpSp>
        <p:nvGrpSpPr>
          <p:cNvPr id="17" name="组合 16"/>
          <p:cNvGrpSpPr/>
          <p:nvPr/>
        </p:nvGrpSpPr>
        <p:grpSpPr>
          <a:xfrm>
            <a:off x="9975731" y="5207882"/>
            <a:ext cx="5522855" cy="2658936"/>
            <a:chOff x="11851" y="5545"/>
            <a:chExt cx="6628" cy="3191"/>
          </a:xfrm>
        </p:grpSpPr>
        <p:sp>
          <p:nvSpPr>
            <p:cNvPr id="13" name="椭圆 12"/>
            <p:cNvSpPr/>
            <p:nvPr/>
          </p:nvSpPr>
          <p:spPr>
            <a:xfrm>
              <a:off x="11851" y="5545"/>
              <a:ext cx="142" cy="1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15" name="圆角矩形 14"/>
            <p:cNvSpPr/>
            <p:nvPr/>
          </p:nvSpPr>
          <p:spPr>
            <a:xfrm>
              <a:off x="15057" y="7740"/>
              <a:ext cx="3422" cy="996"/>
            </a:xfrm>
            <a:prstGeom prst="roundRect">
              <a:avLst/>
            </a:prstGeom>
            <a:solidFill>
              <a:srgbClr val="0070C0"/>
            </a:solidFill>
            <a:ln>
              <a:no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150" b="1">
                  <a:latin typeface="黑体" panose="02010609060101010101" charset="-122"/>
                  <a:ea typeface="黑体" panose="02010609060101010101" charset="-122"/>
                  <a:cs typeface="黑体" panose="02010609060101010101" charset="-122"/>
                </a:rPr>
                <a:t>大汶口文化</a:t>
              </a:r>
              <a:endParaRPr lang="zh-CN" altLang="en-US" sz="2100">
                <a:latin typeface="黑体" panose="02010609060101010101" charset="-122"/>
                <a:ea typeface="黑体" panose="02010609060101010101" charset="-122"/>
                <a:cs typeface="黑体" panose="02010609060101010101" charset="-122"/>
              </a:endParaRPr>
            </a:p>
          </p:txBody>
        </p:sp>
        <p:cxnSp>
          <p:nvCxnSpPr>
            <p:cNvPr id="16" name="肘形连接符 15"/>
            <p:cNvCxnSpPr>
              <a:stCxn id="13" idx="4"/>
              <a:endCxn id="15" idx="1"/>
            </p:cNvCxnSpPr>
            <p:nvPr/>
          </p:nvCxnSpPr>
          <p:spPr>
            <a:xfrm rot="5400000" flipV="1">
              <a:off x="12213" y="5394"/>
              <a:ext cx="2553" cy="3135"/>
            </a:xfrm>
            <a:prstGeom prst="bentConnector2">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012341" y="3005573"/>
            <a:ext cx="8358442" cy="2558945"/>
            <a:chOff x="1094" y="2902"/>
            <a:chExt cx="10031" cy="3071"/>
          </a:xfrm>
        </p:grpSpPr>
        <p:sp>
          <p:nvSpPr>
            <p:cNvPr id="20" name="椭圆 19"/>
            <p:cNvSpPr/>
            <p:nvPr/>
          </p:nvSpPr>
          <p:spPr>
            <a:xfrm>
              <a:off x="10983" y="5833"/>
              <a:ext cx="142" cy="1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22" name="圆角矩形 21"/>
            <p:cNvSpPr/>
            <p:nvPr/>
          </p:nvSpPr>
          <p:spPr>
            <a:xfrm>
              <a:off x="1094" y="2902"/>
              <a:ext cx="3422" cy="996"/>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150" b="1">
                  <a:latin typeface="黑体" panose="02010609060101010101" charset="-122"/>
                  <a:ea typeface="黑体" panose="02010609060101010101" charset="-122"/>
                  <a:cs typeface="黑体" panose="02010609060101010101" charset="-122"/>
                </a:rPr>
                <a:t>仰韶文化</a:t>
              </a:r>
              <a:endParaRPr lang="zh-CN" altLang="en-US" sz="2100">
                <a:latin typeface="黑体" panose="02010609060101010101" charset="-122"/>
                <a:ea typeface="黑体" panose="02010609060101010101" charset="-122"/>
                <a:cs typeface="黑体" panose="02010609060101010101" charset="-122"/>
              </a:endParaRPr>
            </a:p>
          </p:txBody>
        </p:sp>
        <p:cxnSp>
          <p:nvCxnSpPr>
            <p:cNvPr id="25" name="肘形连接符 24"/>
            <p:cNvCxnSpPr>
              <a:stCxn id="20" idx="0"/>
              <a:endCxn id="22" idx="3"/>
            </p:cNvCxnSpPr>
            <p:nvPr/>
          </p:nvCxnSpPr>
          <p:spPr>
            <a:xfrm rot="16200000" flipV="1">
              <a:off x="6569" y="1348"/>
              <a:ext cx="2433" cy="6538"/>
            </a:xfrm>
            <a:prstGeom prst="bentConnector2">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0666504" y="5972816"/>
            <a:ext cx="4832081" cy="829928"/>
            <a:chOff x="12680" y="6463"/>
            <a:chExt cx="5799" cy="996"/>
          </a:xfrm>
        </p:grpSpPr>
        <p:grpSp>
          <p:nvGrpSpPr>
            <p:cNvPr id="29" name="组合 28"/>
            <p:cNvGrpSpPr/>
            <p:nvPr/>
          </p:nvGrpSpPr>
          <p:grpSpPr>
            <a:xfrm>
              <a:off x="12680" y="6463"/>
              <a:ext cx="5799" cy="996"/>
              <a:chOff x="12680" y="6463"/>
              <a:chExt cx="5799" cy="996"/>
            </a:xfrm>
          </p:grpSpPr>
          <p:sp>
            <p:nvSpPr>
              <p:cNvPr id="21" name="椭圆 20"/>
              <p:cNvSpPr/>
              <p:nvPr/>
            </p:nvSpPr>
            <p:spPr>
              <a:xfrm>
                <a:off x="12680" y="6891"/>
                <a:ext cx="142" cy="1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23" name="圆角矩形 22"/>
              <p:cNvSpPr/>
              <p:nvPr/>
            </p:nvSpPr>
            <p:spPr>
              <a:xfrm>
                <a:off x="15057" y="6463"/>
                <a:ext cx="3422" cy="99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150" b="1">
                    <a:latin typeface="黑体" panose="02010609060101010101" charset="-122"/>
                    <a:ea typeface="黑体" panose="02010609060101010101" charset="-122"/>
                    <a:cs typeface="黑体" panose="02010609060101010101" charset="-122"/>
                  </a:rPr>
                  <a:t>河姆渡文化</a:t>
                </a:r>
                <a:endParaRPr lang="zh-CN" altLang="en-US" sz="2100">
                  <a:latin typeface="黑体" panose="02010609060101010101" charset="-122"/>
                  <a:ea typeface="黑体" panose="02010609060101010101" charset="-122"/>
                  <a:cs typeface="黑体" panose="02010609060101010101" charset="-122"/>
                </a:endParaRPr>
              </a:p>
            </p:txBody>
          </p:sp>
        </p:grpSp>
        <p:cxnSp>
          <p:nvCxnSpPr>
            <p:cNvPr id="26" name="肘形连接符 25"/>
            <p:cNvCxnSpPr>
              <a:stCxn id="23" idx="1"/>
              <a:endCxn id="21" idx="6"/>
            </p:cNvCxnSpPr>
            <p:nvPr/>
          </p:nvCxnSpPr>
          <p:spPr>
            <a:xfrm rot="10800000">
              <a:off x="12821" y="6961"/>
              <a:ext cx="2235" cy="5"/>
            </a:xfrm>
            <a:prstGeom prst="bentConnector2">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409893" y="1059075"/>
            <a:ext cx="5482025"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3.</a:t>
            </a:r>
            <a:r>
              <a:rPr lang="zh-CN" altLang="en-US" sz="3150" b="1">
                <a:solidFill>
                  <a:schemeClr val="tx1"/>
                </a:solidFill>
                <a:latin typeface="黑体" panose="02010609060101010101" charset="-122"/>
                <a:ea typeface="黑体" panose="02010609060101010101" charset="-122"/>
                <a:cs typeface="黑体" panose="02010609060101010101" charset="-122"/>
              </a:rPr>
              <a:t>新石器时代（早期）</a:t>
            </a:r>
          </a:p>
        </p:txBody>
      </p:sp>
      <p:grpSp>
        <p:nvGrpSpPr>
          <p:cNvPr id="3" name="组合 2"/>
          <p:cNvGrpSpPr/>
          <p:nvPr/>
        </p:nvGrpSpPr>
        <p:grpSpPr>
          <a:xfrm>
            <a:off x="940681" y="4069647"/>
            <a:ext cx="2923080" cy="4766254"/>
            <a:chOff x="15037" y="4702"/>
            <a:chExt cx="3508" cy="5720"/>
          </a:xfrm>
        </p:grpSpPr>
        <p:pic>
          <p:nvPicPr>
            <p:cNvPr id="2" name="图片 1" descr="C:/Users/ADMINI~1/AppData/Local/Temp/kaimatting/20200813183924/output_aiMatting_20200813183943.pngoutput_aiMatting_20200813183943"/>
            <p:cNvPicPr>
              <a:picLocks noChangeAspect="1"/>
            </p:cNvPicPr>
            <p:nvPr/>
          </p:nvPicPr>
          <p:blipFill>
            <a:blip r:embed="rId3"/>
            <a:srcRect/>
            <a:stretch>
              <a:fillRect/>
            </a:stretch>
          </p:blipFill>
          <p:spPr>
            <a:xfrm>
              <a:off x="15622" y="4702"/>
              <a:ext cx="2341" cy="5125"/>
            </a:xfrm>
            <a:prstGeom prst="rect">
              <a:avLst/>
            </a:prstGeom>
          </p:spPr>
        </p:pic>
        <p:sp>
          <p:nvSpPr>
            <p:cNvPr id="32" name="文本框 31"/>
            <p:cNvSpPr txBox="1"/>
            <p:nvPr/>
          </p:nvSpPr>
          <p:spPr>
            <a:xfrm>
              <a:off x="15037" y="9827"/>
              <a:ext cx="3508" cy="595"/>
            </a:xfrm>
            <a:prstGeom prst="rect">
              <a:avLst/>
            </a:prstGeom>
            <a:noFill/>
          </p:spPr>
          <p:txBody>
            <a:bodyPr wrap="square" rtlCol="0">
              <a:spAutoFit/>
            </a:bodyPr>
            <a:lstStyle/>
            <a:p>
              <a:pPr algn="ctr"/>
              <a:r>
                <a:rPr lang="zh-CN" altLang="en-US" sz="2625">
                  <a:latin typeface="方正启体_GBK" panose="02000000000000000000" charset="-122"/>
                  <a:ea typeface="方正启体_GBK" panose="02000000000000000000" charset="-122"/>
                </a:rPr>
                <a:t>人头形器口彩陶瓶</a:t>
              </a:r>
            </a:p>
          </p:txBody>
        </p:sp>
      </p:grpSp>
      <p:sp>
        <p:nvSpPr>
          <p:cNvPr id="4" name="文本框 3"/>
          <p:cNvSpPr txBox="1"/>
          <p:nvPr/>
        </p:nvSpPr>
        <p:spPr>
          <a:xfrm>
            <a:off x="409893" y="304140"/>
            <a:ext cx="12823055" cy="657225"/>
          </a:xfrm>
          <a:prstGeom prst="rect">
            <a:avLst/>
          </a:prstGeom>
          <a:noFill/>
        </p:spPr>
        <p:txBody>
          <a:bodyPr wrap="square" rtlCol="0">
            <a:spAutoFit/>
          </a:bodyPr>
          <a:lstStyle/>
          <a:p>
            <a:pPr algn="l"/>
            <a:r>
              <a:rPr lang="zh-CN" sz="3675" b="1" dirty="0" smtClean="0">
                <a:solidFill>
                  <a:srgbClr val="DFBE76"/>
                </a:solidFill>
                <a:latin typeface="微软雅黑" panose="020B0503020204020204" pitchFamily="34" charset="-122"/>
                <a:ea typeface="微软雅黑" panose="020B0503020204020204" pitchFamily="34" charset="-122"/>
              </a:rPr>
              <a:t>一、原始社会：中华文明的曙光</a:t>
            </a:r>
          </a:p>
        </p:txBody>
      </p:sp>
      <p:sp>
        <p:nvSpPr>
          <p:cNvPr id="5" name="文本框 4"/>
          <p:cNvSpPr txBox="1"/>
          <p:nvPr/>
        </p:nvSpPr>
        <p:spPr>
          <a:xfrm>
            <a:off x="409893" y="1783179"/>
            <a:ext cx="3583305" cy="648335"/>
          </a:xfrm>
          <a:prstGeom prst="rect">
            <a:avLst/>
          </a:prstGeom>
          <a:noFill/>
        </p:spPr>
        <p:txBody>
          <a:bodyPr wrap="none" rtlCol="0">
            <a:spAutoFit/>
          </a:bodyPr>
          <a:lstStyle/>
          <a:p>
            <a:pPr algn="l">
              <a:lnSpc>
                <a:spcPct val="115000"/>
              </a:lnSpc>
              <a:spcBef>
                <a:spcPts val="0"/>
              </a:spcBef>
              <a:spcAft>
                <a:spcPts val="0"/>
              </a:spcAft>
            </a:pPr>
            <a:r>
              <a:rPr lang="zh-CN" altLang="en-US" sz="3150">
                <a:latin typeface="黑体" panose="02010609060101010101" charset="-122"/>
                <a:ea typeface="黑体" panose="02010609060101010101" charset="-122"/>
                <a:cs typeface="黑体" panose="02010609060101010101" charset="-122"/>
                <a:sym typeface="+mn-ea"/>
              </a:rPr>
              <a:t>距今约</a:t>
            </a:r>
            <a:r>
              <a:rPr lang="en-US" altLang="zh-CN" sz="3150">
                <a:latin typeface="黑体" panose="02010609060101010101" charset="-122"/>
                <a:ea typeface="黑体" panose="02010609060101010101" charset="-122"/>
                <a:cs typeface="黑体" panose="02010609060101010101" charset="-122"/>
                <a:sym typeface="+mn-ea"/>
              </a:rPr>
              <a:t>7000-5000</a:t>
            </a:r>
            <a:r>
              <a:rPr lang="zh-CN" altLang="en-US" sz="3150">
                <a:latin typeface="黑体" panose="02010609060101010101" charset="-122"/>
                <a:ea typeface="黑体" panose="02010609060101010101" charset="-122"/>
                <a:cs typeface="黑体" panose="02010609060101010101" charset="-122"/>
                <a:sym typeface="+mn-ea"/>
              </a:rPr>
              <a:t>年</a:t>
            </a:r>
            <a:endParaRPr lang="zh-CN" altLang="en-US" sz="3150">
              <a:solidFill>
                <a:schemeClr val="tx1"/>
              </a:solidFill>
              <a:latin typeface="黑体" panose="02010609060101010101" charset="-122"/>
              <a:ea typeface="黑体" panose="02010609060101010101" charset="-122"/>
              <a:cs typeface="黑体" panose="02010609060101010101" charset="-122"/>
              <a:sym typeface="+mn-ea"/>
            </a:endParaRPr>
          </a:p>
        </p:txBody>
      </p:sp>
      <p:grpSp>
        <p:nvGrpSpPr>
          <p:cNvPr id="7" name="组合 6"/>
          <p:cNvGrpSpPr/>
          <p:nvPr/>
        </p:nvGrpSpPr>
        <p:grpSpPr>
          <a:xfrm>
            <a:off x="11823904" y="2433956"/>
            <a:ext cx="3832168" cy="3101398"/>
            <a:chOff x="14069" y="2921"/>
            <a:chExt cx="4599" cy="3722"/>
          </a:xfrm>
        </p:grpSpPr>
        <p:grpSp>
          <p:nvGrpSpPr>
            <p:cNvPr id="39" name="组合 38"/>
            <p:cNvGrpSpPr/>
            <p:nvPr/>
          </p:nvGrpSpPr>
          <p:grpSpPr>
            <a:xfrm>
              <a:off x="14069" y="2921"/>
              <a:ext cx="4599" cy="3722"/>
              <a:chOff x="14069" y="2921"/>
              <a:chExt cx="4599" cy="3722"/>
            </a:xfrm>
          </p:grpSpPr>
          <p:pic>
            <p:nvPicPr>
              <p:cNvPr id="33" name="图片 32" descr="C:/Users/ADMINI~1/AppData/Local/Temp/kaimatting/20200813192854/output_aiMatting_20200813193039.pngoutput_aiMatting_20200813193039"/>
              <p:cNvPicPr>
                <a:picLocks noChangeAspect="1"/>
              </p:cNvPicPr>
              <p:nvPr/>
            </p:nvPicPr>
            <p:blipFill>
              <a:blip r:embed="rId4"/>
              <a:stretch>
                <a:fillRect/>
              </a:stretch>
            </p:blipFill>
            <p:spPr>
              <a:xfrm>
                <a:off x="14069" y="2921"/>
                <a:ext cx="2008" cy="3660"/>
              </a:xfrm>
              <a:prstGeom prst="rect">
                <a:avLst/>
              </a:prstGeom>
            </p:spPr>
          </p:pic>
          <p:sp>
            <p:nvSpPr>
              <p:cNvPr id="34" name="文本框 33"/>
              <p:cNvSpPr txBox="1"/>
              <p:nvPr/>
            </p:nvSpPr>
            <p:spPr>
              <a:xfrm>
                <a:off x="15029" y="6048"/>
                <a:ext cx="2476" cy="595"/>
              </a:xfrm>
              <a:prstGeom prst="rect">
                <a:avLst/>
              </a:prstGeom>
              <a:noFill/>
            </p:spPr>
            <p:txBody>
              <a:bodyPr wrap="square" rtlCol="0">
                <a:spAutoFit/>
              </a:bodyPr>
              <a:lstStyle/>
              <a:p>
                <a:pPr algn="ctr"/>
                <a:r>
                  <a:rPr lang="zh-CN" altLang="en-US" sz="2625">
                    <a:latin typeface="方正启体_GBK" panose="02000000000000000000" charset="-122"/>
                    <a:ea typeface="方正启体_GBK" panose="02000000000000000000" charset="-122"/>
                  </a:rPr>
                  <a:t>骨耜</a:t>
                </a:r>
              </a:p>
            </p:txBody>
          </p:sp>
          <p:sp>
            <p:nvSpPr>
              <p:cNvPr id="38" name="文本框 37"/>
              <p:cNvSpPr txBox="1"/>
              <p:nvPr/>
            </p:nvSpPr>
            <p:spPr>
              <a:xfrm>
                <a:off x="17870" y="3393"/>
                <a:ext cx="798" cy="1566"/>
              </a:xfrm>
              <a:prstGeom prst="rect">
                <a:avLst/>
              </a:prstGeom>
              <a:noFill/>
            </p:spPr>
            <p:txBody>
              <a:bodyPr wrap="square" rtlCol="0">
                <a:spAutoFit/>
              </a:bodyPr>
              <a:lstStyle/>
              <a:p>
                <a:pPr algn="ctr"/>
                <a:r>
                  <a:rPr lang="zh-CN" altLang="en-US" sz="2625">
                    <a:latin typeface="方正启体_GBK" panose="02000000000000000000" charset="-122"/>
                    <a:ea typeface="方正启体_GBK" panose="02000000000000000000" charset="-122"/>
                  </a:rPr>
                  <a:t>碳化稻</a:t>
                </a:r>
              </a:p>
            </p:txBody>
          </p:sp>
        </p:grpSp>
        <p:pic>
          <p:nvPicPr>
            <p:cNvPr id="6" name="图片 5" descr="C:/Users/ADMINI~1/AppData/Local/Temp/kaimatting/20200818140340/output_aiMatting_20200818140619.pngoutput_aiMatting_20200818140619"/>
            <p:cNvPicPr>
              <a:picLocks noChangeAspect="1"/>
            </p:cNvPicPr>
            <p:nvPr/>
          </p:nvPicPr>
          <p:blipFill>
            <a:blip r:embed="rId5"/>
            <a:stretch>
              <a:fillRect/>
            </a:stretch>
          </p:blipFill>
          <p:spPr>
            <a:xfrm>
              <a:off x="16289" y="3703"/>
              <a:ext cx="2085" cy="2687"/>
            </a:xfrm>
            <a:prstGeom prst="rect">
              <a:avLst/>
            </a:prstGeom>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par>
                                <p:cTn id="18" presetID="3" presetClass="entr" presetSubtype="1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30885" y="1917700"/>
            <a:ext cx="6432550" cy="2344420"/>
            <a:chOff x="10849565" y="1678597"/>
            <a:chExt cx="4549512" cy="2344613"/>
          </a:xfrm>
        </p:grpSpPr>
        <p:sp>
          <p:nvSpPr>
            <p:cNvPr id="26" name="圆角矩形 5"/>
            <p:cNvSpPr/>
            <p:nvPr/>
          </p:nvSpPr>
          <p:spPr>
            <a:xfrm>
              <a:off x="10849565" y="1678598"/>
              <a:ext cx="4549512" cy="740238"/>
            </a:xfrm>
            <a:prstGeom prst="roundRect">
              <a:avLst/>
            </a:prstGeom>
            <a:solidFill>
              <a:srgbClr val="CC2528"/>
            </a:solidFill>
            <a:ln>
              <a:no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27" name="文本框 26"/>
            <p:cNvSpPr txBox="1"/>
            <p:nvPr/>
          </p:nvSpPr>
          <p:spPr>
            <a:xfrm>
              <a:off x="11883511" y="1708572"/>
              <a:ext cx="2393891" cy="583613"/>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zh-CN" altLang="en-US" sz="3200" b="1" dirty="0">
                  <a:solidFill>
                    <a:schemeClr val="bg1"/>
                  </a:solidFill>
                  <a:effectLst/>
                  <a:latin typeface="方正清刻本悦宋简体" panose="02010600030101010101" pitchFamily="2" charset="-122"/>
                  <a:ea typeface="方正清刻本悦宋简体" panose="02010600030101010101" pitchFamily="2" charset="-122"/>
                </a:rPr>
                <a:t>生活状态</a:t>
              </a:r>
              <a:endParaRPr lang="en-US" altLang="zh-CN" sz="3200" b="1" dirty="0">
                <a:solidFill>
                  <a:schemeClr val="bg1"/>
                </a:solidFill>
                <a:effectLst/>
                <a:latin typeface="方正清刻本悦宋简体" panose="02010600030101010101" pitchFamily="2" charset="-122"/>
                <a:ea typeface="方正清刻本悦宋简体" panose="02010600030101010101" pitchFamily="2" charset="-122"/>
              </a:endParaRPr>
            </a:p>
          </p:txBody>
        </p:sp>
        <p:sp>
          <p:nvSpPr>
            <p:cNvPr id="28" name="圆角矩形 8"/>
            <p:cNvSpPr/>
            <p:nvPr/>
          </p:nvSpPr>
          <p:spPr>
            <a:xfrm>
              <a:off x="10849565" y="1678597"/>
              <a:ext cx="4549512" cy="2344613"/>
            </a:xfrm>
            <a:prstGeom prst="roundRect">
              <a:avLst>
                <a:gd name="adj" fmla="val 5761"/>
              </a:avLst>
            </a:prstGeom>
            <a:noFill/>
            <a:ln w="12700">
              <a:solidFill>
                <a:srgbClr val="CC2528"/>
              </a:solidFill>
            </a:ln>
          </p:spPr>
          <p:txBody>
            <a:bodyPr vert="horz" wrap="square" lIns="119994" tIns="59997" rIns="119994" bIns="59997" numCol="1" anchor="t" anchorCtr="0" compatLnSpc="1"/>
            <a:lstStyle/>
            <a:p>
              <a:endParaRPr lang="zh-CN" altLang="en-US" sz="2360"/>
            </a:p>
          </p:txBody>
        </p:sp>
      </p:grpSp>
      <p:sp>
        <p:nvSpPr>
          <p:cNvPr id="29" name="矩形 28"/>
          <p:cNvSpPr/>
          <p:nvPr/>
        </p:nvSpPr>
        <p:spPr>
          <a:xfrm>
            <a:off x="730885" y="2794000"/>
            <a:ext cx="6559550" cy="668020"/>
          </a:xfrm>
          <a:prstGeom prst="rect">
            <a:avLst/>
          </a:prstGeom>
          <a:noFill/>
        </p:spPr>
        <p:txBody>
          <a:bodyPr wrap="square">
            <a:spAutoFit/>
          </a:bodyPr>
          <a:lstStyle/>
          <a:p>
            <a:pPr algn="just">
              <a:lnSpc>
                <a:spcPct val="125000"/>
              </a:lnSpc>
            </a:pPr>
            <a:r>
              <a:rPr lang="zh-CN" altLang="en-US" sz="3000" dirty="0">
                <a:latin typeface="方正清刻本悦宋简体" panose="02010600030101010101" pitchFamily="2" charset="-122"/>
                <a:ea typeface="方正清刻本悦宋简体" panose="02010600030101010101" pitchFamily="2" charset="-122"/>
              </a:rPr>
              <a:t>从事原始农业</a:t>
            </a:r>
            <a:r>
              <a:rPr lang="en-US" altLang="zh-CN" sz="3000" dirty="0">
                <a:latin typeface="方正清刻本悦宋简体" panose="02010600030101010101" pitchFamily="2" charset="-122"/>
                <a:ea typeface="方正清刻本悦宋简体" panose="02010600030101010101" pitchFamily="2" charset="-122"/>
              </a:rPr>
              <a:t>;</a:t>
            </a:r>
            <a:r>
              <a:rPr lang="zh-CN" altLang="en-US" sz="3000" dirty="0">
                <a:latin typeface="方正清刻本悦宋简体" panose="02010600030101010101" pitchFamily="2" charset="-122"/>
                <a:ea typeface="方正清刻本悦宋简体" panose="02010600030101010101" pitchFamily="2" charset="-122"/>
              </a:rPr>
              <a:t>饲养家畜，制作陶器</a:t>
            </a:r>
          </a:p>
        </p:txBody>
      </p:sp>
      <p:sp>
        <p:nvSpPr>
          <p:cNvPr id="31" name="矩形 30"/>
          <p:cNvSpPr/>
          <p:nvPr/>
        </p:nvSpPr>
        <p:spPr>
          <a:xfrm>
            <a:off x="1940560" y="3462020"/>
            <a:ext cx="4925695" cy="668020"/>
          </a:xfrm>
          <a:prstGeom prst="rect">
            <a:avLst/>
          </a:prstGeom>
          <a:noFill/>
        </p:spPr>
        <p:txBody>
          <a:bodyPr wrap="square">
            <a:spAutoFit/>
          </a:bodyPr>
          <a:lstStyle/>
          <a:p>
            <a:pPr algn="just">
              <a:lnSpc>
                <a:spcPct val="125000"/>
              </a:lnSpc>
            </a:pPr>
            <a:r>
              <a:rPr lang="zh-CN" altLang="en-US" sz="3000" dirty="0">
                <a:latin typeface="方正清刻本悦宋简体" panose="02010600030101010101" pitchFamily="2" charset="-122"/>
                <a:ea typeface="方正清刻本悦宋简体" panose="02010600030101010101" pitchFamily="2" charset="-122"/>
              </a:rPr>
              <a:t>生活逐渐稳定</a:t>
            </a:r>
            <a:r>
              <a:rPr lang="en-US" altLang="zh-CN" sz="3000" dirty="0">
                <a:latin typeface="方正清刻本悦宋简体" panose="02010600030101010101" pitchFamily="2" charset="-122"/>
                <a:ea typeface="方正清刻本悦宋简体" panose="02010600030101010101" pitchFamily="2" charset="-122"/>
              </a:rPr>
              <a:t>;</a:t>
            </a:r>
            <a:r>
              <a:rPr lang="zh-CN" altLang="en-US" sz="3000" dirty="0">
                <a:latin typeface="方正清刻本悦宋简体" panose="02010600030101010101" pitchFamily="2" charset="-122"/>
                <a:ea typeface="方正清刻本悦宋简体" panose="02010600030101010101" pitchFamily="2" charset="-122"/>
              </a:rPr>
              <a:t>村落定居</a:t>
            </a:r>
          </a:p>
        </p:txBody>
      </p:sp>
      <p:grpSp>
        <p:nvGrpSpPr>
          <p:cNvPr id="36" name="组合 35"/>
          <p:cNvGrpSpPr/>
          <p:nvPr/>
        </p:nvGrpSpPr>
        <p:grpSpPr>
          <a:xfrm>
            <a:off x="1274671" y="4671675"/>
            <a:ext cx="5889157" cy="2895538"/>
            <a:chOff x="10849565" y="1678597"/>
            <a:chExt cx="4549512" cy="2895538"/>
          </a:xfrm>
        </p:grpSpPr>
        <p:sp>
          <p:nvSpPr>
            <p:cNvPr id="37" name="圆角矩形 5"/>
            <p:cNvSpPr/>
            <p:nvPr/>
          </p:nvSpPr>
          <p:spPr>
            <a:xfrm>
              <a:off x="10849565" y="1678598"/>
              <a:ext cx="4549512" cy="740238"/>
            </a:xfrm>
            <a:prstGeom prst="roundRect">
              <a:avLst/>
            </a:prstGeom>
            <a:solidFill>
              <a:srgbClr val="CC2528"/>
            </a:solidFill>
            <a:ln>
              <a:no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38" name="文本框 37"/>
            <p:cNvSpPr txBox="1"/>
            <p:nvPr/>
          </p:nvSpPr>
          <p:spPr>
            <a:xfrm>
              <a:off x="11883741" y="1756515"/>
              <a:ext cx="2393891" cy="584775"/>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zh-CN" altLang="en-US" sz="3200" b="1" dirty="0">
                  <a:solidFill>
                    <a:schemeClr val="bg1"/>
                  </a:solidFill>
                  <a:effectLst/>
                  <a:latin typeface="方正清刻本悦宋简体" panose="02010600030101010101" pitchFamily="2" charset="-122"/>
                  <a:ea typeface="方正清刻本悦宋简体" panose="02010600030101010101" pitchFamily="2" charset="-122"/>
                </a:rPr>
                <a:t>典型代表</a:t>
              </a:r>
              <a:endParaRPr lang="en-US" altLang="zh-CN" sz="3200" b="1" dirty="0">
                <a:solidFill>
                  <a:schemeClr val="bg1"/>
                </a:solidFill>
                <a:effectLst/>
                <a:latin typeface="方正清刻本悦宋简体" panose="02010600030101010101" pitchFamily="2" charset="-122"/>
                <a:ea typeface="方正清刻本悦宋简体" panose="02010600030101010101" pitchFamily="2" charset="-122"/>
              </a:endParaRPr>
            </a:p>
          </p:txBody>
        </p:sp>
        <p:sp>
          <p:nvSpPr>
            <p:cNvPr id="39" name="圆角矩形 8"/>
            <p:cNvSpPr/>
            <p:nvPr/>
          </p:nvSpPr>
          <p:spPr>
            <a:xfrm>
              <a:off x="10849565" y="1678597"/>
              <a:ext cx="4549512" cy="2895538"/>
            </a:xfrm>
            <a:prstGeom prst="roundRect">
              <a:avLst>
                <a:gd name="adj" fmla="val 5761"/>
              </a:avLst>
            </a:prstGeom>
            <a:noFill/>
            <a:ln w="12700">
              <a:solidFill>
                <a:srgbClr val="CC2528"/>
              </a:solidFill>
            </a:ln>
          </p:spPr>
          <p:txBody>
            <a:bodyPr vert="horz" wrap="square" lIns="119994" tIns="59997" rIns="119994" bIns="59997" numCol="1" anchor="t" anchorCtr="0" compatLnSpc="1"/>
            <a:lstStyle/>
            <a:p>
              <a:endParaRPr lang="zh-CN" altLang="en-US" sz="2360"/>
            </a:p>
          </p:txBody>
        </p:sp>
      </p:grpSp>
      <p:sp>
        <p:nvSpPr>
          <p:cNvPr id="40" name="矩形 39"/>
          <p:cNvSpPr/>
          <p:nvPr/>
        </p:nvSpPr>
        <p:spPr>
          <a:xfrm>
            <a:off x="1447998" y="6638694"/>
            <a:ext cx="5910802" cy="668020"/>
          </a:xfrm>
          <a:prstGeom prst="rect">
            <a:avLst/>
          </a:prstGeom>
          <a:noFill/>
        </p:spPr>
        <p:txBody>
          <a:bodyPr wrap="square">
            <a:spAutoFit/>
          </a:bodyPr>
          <a:lstStyle/>
          <a:p>
            <a:pPr algn="just">
              <a:lnSpc>
                <a:spcPct val="125000"/>
              </a:lnSpc>
            </a:pPr>
            <a:r>
              <a:rPr lang="zh-CN" altLang="en-US" sz="3000" dirty="0">
                <a:latin typeface="方正清刻本悦宋简体" panose="02010600030101010101" pitchFamily="2" charset="-122"/>
                <a:ea typeface="方正清刻本悦宋简体" panose="02010600030101010101" pitchFamily="2" charset="-122"/>
              </a:rPr>
              <a:t>仰韶文化、大汶口文化，</a:t>
            </a:r>
          </a:p>
        </p:txBody>
      </p:sp>
      <p:sp>
        <p:nvSpPr>
          <p:cNvPr id="41" name="矩形 40"/>
          <p:cNvSpPr/>
          <p:nvPr/>
        </p:nvSpPr>
        <p:spPr>
          <a:xfrm>
            <a:off x="2128305" y="5785410"/>
            <a:ext cx="4180618" cy="668020"/>
          </a:xfrm>
          <a:prstGeom prst="rect">
            <a:avLst/>
          </a:prstGeom>
          <a:noFill/>
        </p:spPr>
        <p:txBody>
          <a:bodyPr wrap="square">
            <a:spAutoFit/>
          </a:bodyPr>
          <a:lstStyle/>
          <a:p>
            <a:pPr algn="just">
              <a:lnSpc>
                <a:spcPct val="125000"/>
              </a:lnSpc>
            </a:pPr>
            <a:r>
              <a:rPr lang="zh-CN" altLang="en-US" sz="3000" dirty="0">
                <a:latin typeface="方正清刻本悦宋简体" panose="02010600030101010101" pitchFamily="2" charset="-122"/>
                <a:ea typeface="方正清刻本悦宋简体" panose="02010600030101010101" pitchFamily="2" charset="-122"/>
              </a:rPr>
              <a:t>河姆渡文化，</a:t>
            </a:r>
          </a:p>
        </p:txBody>
      </p:sp>
      <p:grpSp>
        <p:nvGrpSpPr>
          <p:cNvPr id="6" name="组合 5"/>
          <p:cNvGrpSpPr/>
          <p:nvPr/>
        </p:nvGrpSpPr>
        <p:grpSpPr>
          <a:xfrm>
            <a:off x="7741597" y="1742468"/>
            <a:ext cx="7609609" cy="6417814"/>
            <a:chOff x="8048720" y="969136"/>
            <a:chExt cx="7609609" cy="6417814"/>
          </a:xfrm>
        </p:grpSpPr>
        <p:sp>
          <p:nvSpPr>
            <p:cNvPr id="11" name="文本框 10"/>
            <p:cNvSpPr txBox="1"/>
            <p:nvPr/>
          </p:nvSpPr>
          <p:spPr>
            <a:xfrm>
              <a:off x="8048720" y="6863730"/>
              <a:ext cx="7609609" cy="523220"/>
            </a:xfrm>
            <a:prstGeom prst="rect">
              <a:avLst/>
            </a:prstGeom>
            <a:noFill/>
          </p:spPr>
          <p:txBody>
            <a:bodyPr wrap="square" rtlCol="0">
              <a:spAutoFit/>
            </a:bodyPr>
            <a:lstStyle/>
            <a:p>
              <a:r>
                <a:rPr lang="zh-CN" altLang="en-US" sz="2800" b="1" dirty="0"/>
                <a:t>✎中国新石器时代重要人类遗址分布图</a:t>
              </a:r>
            </a:p>
          </p:txBody>
        </p:sp>
        <p:pic>
          <p:nvPicPr>
            <p:cNvPr id="42" name="图片 41" descr="地图上有字&#10;&#10;描述已自动生成"/>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Effect>
                        <a14:colorTemperature colorTemp="11200"/>
                      </a14:imgEffect>
                      <a14:imgEffect>
                        <a14:sharpenSoften amount="25000"/>
                      </a14:imgEffect>
                    </a14:imgLayer>
                  </a14:imgProps>
                </a:ext>
                <a:ext uri="{28A0092B-C50C-407E-A947-70E740481C1C}">
                  <a14:useLocalDpi xmlns:a14="http://schemas.microsoft.com/office/drawing/2010/main" val="0"/>
                </a:ext>
              </a:extLst>
            </a:blip>
            <a:srcRect l="6018" t="29268" r="8047" b="20384"/>
            <a:stretch>
              <a:fillRect/>
            </a:stretch>
          </p:blipFill>
          <p:spPr>
            <a:xfrm>
              <a:off x="8077454" y="969136"/>
              <a:ext cx="7580875" cy="5875574"/>
            </a:xfrm>
            <a:prstGeom prst="rect">
              <a:avLst/>
            </a:prstGeom>
            <a:ln w="19050">
              <a:solidFill>
                <a:schemeClr val="tx1">
                  <a:lumMod val="85000"/>
                  <a:lumOff val="15000"/>
                </a:schemeClr>
              </a:solid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randombar(horizontal)">
                                      <p:cBhvr>
                                        <p:cTn id="7" dur="500"/>
                                        <p:tgtEl>
                                          <p:spTgt spid="4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randombar(horizontal)">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1" grpId="0"/>
      <p:bldP spid="31" grpId="1"/>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06935" y="7994416"/>
            <a:ext cx="2393891" cy="584775"/>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zh-CN" altLang="en-US" sz="3200" b="1" dirty="0">
                <a:solidFill>
                  <a:schemeClr val="accent5">
                    <a:lumMod val="50000"/>
                  </a:schemeClr>
                </a:solidFill>
                <a:effectLst/>
                <a:latin typeface="方正清刻本悦宋简体" panose="02010600030101010101" pitchFamily="2" charset="-122"/>
                <a:ea typeface="方正清刻本悦宋简体" panose="02010600030101010101" pitchFamily="2" charset="-122"/>
              </a:rPr>
              <a:t>分布趋势：</a:t>
            </a:r>
            <a:endParaRPr lang="en-US" altLang="zh-CN" sz="3200" b="1" dirty="0">
              <a:solidFill>
                <a:schemeClr val="accent5">
                  <a:lumMod val="50000"/>
                </a:schemeClr>
              </a:solidFill>
              <a:effectLst/>
              <a:latin typeface="方正清刻本悦宋简体" panose="02010600030101010101" pitchFamily="2" charset="-122"/>
              <a:ea typeface="方正清刻本悦宋简体" panose="02010600030101010101" pitchFamily="2" charset="-122"/>
            </a:endParaRPr>
          </a:p>
        </p:txBody>
      </p:sp>
      <p:sp>
        <p:nvSpPr>
          <p:cNvPr id="3" name="文本框 2"/>
          <p:cNvSpPr txBox="1"/>
          <p:nvPr/>
        </p:nvSpPr>
        <p:spPr>
          <a:xfrm>
            <a:off x="5675492" y="8030804"/>
            <a:ext cx="5583911" cy="553998"/>
          </a:xfrm>
          <a:prstGeom prst="rect">
            <a:avLst/>
          </a:prstGeom>
          <a:noFill/>
        </p:spPr>
        <p:txBody>
          <a:bodyPr wrap="square" rtlCol="0">
            <a:spAutoFit/>
          </a:bodyPr>
          <a:lstStyle/>
          <a:p>
            <a:r>
              <a:rPr lang="zh-CN" altLang="en-US" sz="3000" b="1" dirty="0"/>
              <a:t>从满天星斗趋向于中原中心</a:t>
            </a:r>
          </a:p>
        </p:txBody>
      </p:sp>
      <p:grpSp>
        <p:nvGrpSpPr>
          <p:cNvPr id="4" name="组合 3"/>
          <p:cNvGrpSpPr/>
          <p:nvPr/>
        </p:nvGrpSpPr>
        <p:grpSpPr>
          <a:xfrm>
            <a:off x="8273861" y="1210206"/>
            <a:ext cx="7609609" cy="6417814"/>
            <a:chOff x="8048720" y="969136"/>
            <a:chExt cx="7609609" cy="6417814"/>
          </a:xfrm>
        </p:grpSpPr>
        <p:sp>
          <p:nvSpPr>
            <p:cNvPr id="5" name="文本框 4"/>
            <p:cNvSpPr txBox="1"/>
            <p:nvPr/>
          </p:nvSpPr>
          <p:spPr>
            <a:xfrm>
              <a:off x="8048720" y="6863730"/>
              <a:ext cx="7609609" cy="523220"/>
            </a:xfrm>
            <a:prstGeom prst="rect">
              <a:avLst/>
            </a:prstGeom>
            <a:noFill/>
          </p:spPr>
          <p:txBody>
            <a:bodyPr wrap="square" rtlCol="0">
              <a:spAutoFit/>
            </a:bodyPr>
            <a:lstStyle/>
            <a:p>
              <a:r>
                <a:rPr lang="zh-CN" altLang="en-US" sz="2800" b="1" dirty="0"/>
                <a:t>✎中国新石器时代重要人类遗址分布图</a:t>
              </a:r>
            </a:p>
          </p:txBody>
        </p:sp>
        <p:pic>
          <p:nvPicPr>
            <p:cNvPr id="6" name="图片 5" descr="地图上有字&#10;&#10;描述已自动生成"/>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Effect>
                        <a14:colorTemperature colorTemp="11200"/>
                      </a14:imgEffect>
                      <a14:imgEffect>
                        <a14:sharpenSoften amount="25000"/>
                      </a14:imgEffect>
                    </a14:imgLayer>
                  </a14:imgProps>
                </a:ext>
                <a:ext uri="{28A0092B-C50C-407E-A947-70E740481C1C}">
                  <a14:useLocalDpi xmlns:a14="http://schemas.microsoft.com/office/drawing/2010/main" val="0"/>
                </a:ext>
              </a:extLst>
            </a:blip>
            <a:srcRect l="6018" t="29268" r="8047" b="20384"/>
            <a:stretch>
              <a:fillRect/>
            </a:stretch>
          </p:blipFill>
          <p:spPr>
            <a:xfrm>
              <a:off x="8077454" y="969136"/>
              <a:ext cx="7580875" cy="5875574"/>
            </a:xfrm>
            <a:prstGeom prst="rect">
              <a:avLst/>
            </a:prstGeom>
            <a:ln w="19050">
              <a:solidFill>
                <a:schemeClr val="tx1">
                  <a:lumMod val="85000"/>
                  <a:lumOff val="15000"/>
                </a:schemeClr>
              </a:solidFill>
            </a:ln>
          </p:spPr>
        </p:pic>
      </p:grpSp>
      <p:grpSp>
        <p:nvGrpSpPr>
          <p:cNvPr id="7" name="组合 6"/>
          <p:cNvGrpSpPr/>
          <p:nvPr/>
        </p:nvGrpSpPr>
        <p:grpSpPr>
          <a:xfrm>
            <a:off x="259361" y="1156414"/>
            <a:ext cx="8014500" cy="6471606"/>
            <a:chOff x="167607" y="961895"/>
            <a:chExt cx="8014500" cy="6471606"/>
          </a:xfrm>
        </p:grpSpPr>
        <p:pic>
          <p:nvPicPr>
            <p:cNvPr id="8" name="图片 7"/>
            <p:cNvPicPr>
              <a:picLocks noChangeAspect="1"/>
            </p:cNvPicPr>
            <p:nvPr/>
          </p:nvPicPr>
          <p:blipFill>
            <a:blip r:embed="rId4"/>
            <a:srcRect b="6111"/>
            <a:stretch>
              <a:fillRect/>
            </a:stretch>
          </p:blipFill>
          <p:spPr>
            <a:xfrm>
              <a:off x="167607" y="961895"/>
              <a:ext cx="8014500" cy="5989330"/>
            </a:xfrm>
            <a:prstGeom prst="rect">
              <a:avLst/>
            </a:prstGeom>
          </p:spPr>
        </p:pic>
        <p:sp>
          <p:nvSpPr>
            <p:cNvPr id="9" name="文本框 8"/>
            <p:cNvSpPr txBox="1"/>
            <p:nvPr/>
          </p:nvSpPr>
          <p:spPr>
            <a:xfrm>
              <a:off x="194903" y="6910281"/>
              <a:ext cx="7609609" cy="523220"/>
            </a:xfrm>
            <a:prstGeom prst="rect">
              <a:avLst/>
            </a:prstGeom>
            <a:noFill/>
          </p:spPr>
          <p:txBody>
            <a:bodyPr wrap="square" rtlCol="0">
              <a:spAutoFit/>
            </a:bodyPr>
            <a:lstStyle/>
            <a:p>
              <a:r>
                <a:rPr lang="zh-CN" altLang="en-US" sz="2800" b="1" dirty="0"/>
                <a:t>✎中国旧石器时代重要人类遗址分布图</a:t>
              </a:r>
            </a:p>
          </p:txBody>
        </p:sp>
      </p:grpSp>
      <p:sp>
        <p:nvSpPr>
          <p:cNvPr id="11" name="矩形: 圆角 10"/>
          <p:cNvSpPr/>
          <p:nvPr/>
        </p:nvSpPr>
        <p:spPr>
          <a:xfrm>
            <a:off x="11780514" y="3683420"/>
            <a:ext cx="2604710" cy="1279471"/>
          </a:xfrm>
          <a:prstGeom prst="roundRect">
            <a:avLst>
              <a:gd name="adj" fmla="val 5000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
                                        </p:tgtEl>
                                        <p:attrNameLst>
                                          <p:attrName>style.visibility</p:attrName>
                                        </p:attrNameLst>
                                      </p:cBhvr>
                                      <p:to>
                                        <p:strVal val="visible"/>
                                      </p:to>
                                    </p:set>
                                    <p:anim calcmode="lin" valueType="num">
                                      <p:cBhvr>
                                        <p:cTn id="10" dur="250" fill="hold"/>
                                        <p:tgtEl>
                                          <p:spTgt spid="2"/>
                                        </p:tgtEl>
                                        <p:attrNameLst>
                                          <p:attrName>ppt_w</p:attrName>
                                        </p:attrNameLst>
                                      </p:cBhvr>
                                      <p:tavLst>
                                        <p:tav tm="0">
                                          <p:val>
                                            <p:fltVal val="0"/>
                                          </p:val>
                                        </p:tav>
                                        <p:tav tm="100000">
                                          <p:val>
                                            <p:strVal val="#ppt_w"/>
                                          </p:val>
                                        </p:tav>
                                      </p:tavLst>
                                    </p:anim>
                                    <p:anim calcmode="lin" valueType="num">
                                      <p:cBhvr>
                                        <p:cTn id="11" dur="250" fill="hold"/>
                                        <p:tgtEl>
                                          <p:spTgt spid="2"/>
                                        </p:tgtEl>
                                        <p:attrNameLst>
                                          <p:attrName>ppt_h</p:attrName>
                                        </p:attrNameLst>
                                      </p:cBhvr>
                                      <p:tavLst>
                                        <p:tav tm="0">
                                          <p:val>
                                            <p:fltVal val="0"/>
                                          </p:val>
                                        </p:tav>
                                        <p:tav tm="100000">
                                          <p:val>
                                            <p:strVal val="#ppt_h"/>
                                          </p:val>
                                        </p:tav>
                                      </p:tavLst>
                                    </p:anim>
                                    <p:animEffect transition="in" filter="fade">
                                      <p:cBhvr>
                                        <p:cTn id="12" dur="250"/>
                                        <p:tgtEl>
                                          <p:spTgt spid="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Users/ADMINI~1/AppData/Local/Temp/kaimatting/20200813180915/output_aiMatting_20200813180923.pngoutput_aiMatting_20200813180923"/>
          <p:cNvPicPr>
            <a:picLocks noChangeAspect="1"/>
          </p:cNvPicPr>
          <p:nvPr/>
        </p:nvPicPr>
        <p:blipFill>
          <a:blip r:embed="rId3"/>
          <a:srcRect/>
          <a:stretch>
            <a:fillRect/>
          </a:stretch>
        </p:blipFill>
        <p:spPr>
          <a:xfrm>
            <a:off x="4119572" y="2203976"/>
            <a:ext cx="8416770" cy="6513602"/>
          </a:xfrm>
          <a:prstGeom prst="rect">
            <a:avLst/>
          </a:prstGeom>
        </p:spPr>
      </p:pic>
      <p:grpSp>
        <p:nvGrpSpPr>
          <p:cNvPr id="7" name="组合 6"/>
          <p:cNvGrpSpPr/>
          <p:nvPr/>
        </p:nvGrpSpPr>
        <p:grpSpPr>
          <a:xfrm>
            <a:off x="10168214" y="3153060"/>
            <a:ext cx="5307873" cy="1174065"/>
            <a:chOff x="12082" y="2902"/>
            <a:chExt cx="6370" cy="1409"/>
          </a:xfrm>
        </p:grpSpPr>
        <p:sp>
          <p:nvSpPr>
            <p:cNvPr id="4" name="椭圆 3"/>
            <p:cNvSpPr/>
            <p:nvPr/>
          </p:nvSpPr>
          <p:spPr>
            <a:xfrm>
              <a:off x="12082" y="4171"/>
              <a:ext cx="142" cy="1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cxnSp>
          <p:nvCxnSpPr>
            <p:cNvPr id="5" name="肘形连接符 4"/>
            <p:cNvCxnSpPr>
              <a:stCxn id="4" idx="0"/>
              <a:endCxn id="6" idx="1"/>
            </p:cNvCxnSpPr>
            <p:nvPr/>
          </p:nvCxnSpPr>
          <p:spPr>
            <a:xfrm rot="16200000">
              <a:off x="13206" y="2347"/>
              <a:ext cx="771" cy="2877"/>
            </a:xfrm>
            <a:prstGeom prst="bentConnector2">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5030" y="2902"/>
              <a:ext cx="3422" cy="996"/>
            </a:xfrm>
            <a:prstGeom prst="round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150" b="1">
                  <a:latin typeface="黑体" panose="02010609060101010101" charset="-122"/>
                  <a:ea typeface="黑体" panose="02010609060101010101" charset="-122"/>
                  <a:cs typeface="黑体" panose="02010609060101010101" charset="-122"/>
                </a:rPr>
                <a:t>红山文化</a:t>
              </a:r>
              <a:endParaRPr lang="zh-CN" altLang="en-US" sz="2100">
                <a:latin typeface="黑体" panose="02010609060101010101" charset="-122"/>
                <a:ea typeface="黑体" panose="02010609060101010101" charset="-122"/>
                <a:cs typeface="黑体" panose="02010609060101010101" charset="-122"/>
              </a:endParaRPr>
            </a:p>
          </p:txBody>
        </p:sp>
      </p:grpSp>
      <p:grpSp>
        <p:nvGrpSpPr>
          <p:cNvPr id="18" name="组合 17"/>
          <p:cNvGrpSpPr/>
          <p:nvPr/>
        </p:nvGrpSpPr>
        <p:grpSpPr>
          <a:xfrm>
            <a:off x="10049891" y="4882077"/>
            <a:ext cx="5448694" cy="829928"/>
            <a:chOff x="11923" y="4982"/>
            <a:chExt cx="6539" cy="996"/>
          </a:xfrm>
        </p:grpSpPr>
        <p:grpSp>
          <p:nvGrpSpPr>
            <p:cNvPr id="8" name="组合 7"/>
            <p:cNvGrpSpPr/>
            <p:nvPr/>
          </p:nvGrpSpPr>
          <p:grpSpPr>
            <a:xfrm>
              <a:off x="11923" y="4982"/>
              <a:ext cx="6539" cy="996"/>
              <a:chOff x="12261" y="3835"/>
              <a:chExt cx="6539" cy="996"/>
            </a:xfrm>
          </p:grpSpPr>
          <p:sp>
            <p:nvSpPr>
              <p:cNvPr id="9" name="椭圆 8"/>
              <p:cNvSpPr/>
              <p:nvPr/>
            </p:nvSpPr>
            <p:spPr>
              <a:xfrm>
                <a:off x="12261" y="4263"/>
                <a:ext cx="142" cy="1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11" name="圆角矩形 10"/>
              <p:cNvSpPr/>
              <p:nvPr/>
            </p:nvSpPr>
            <p:spPr>
              <a:xfrm>
                <a:off x="15378" y="3835"/>
                <a:ext cx="3422" cy="996"/>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150" b="1">
                    <a:latin typeface="黑体" panose="02010609060101010101" charset="-122"/>
                    <a:ea typeface="黑体" panose="02010609060101010101" charset="-122"/>
                    <a:cs typeface="黑体" panose="02010609060101010101" charset="-122"/>
                  </a:rPr>
                  <a:t>龙山文化</a:t>
                </a:r>
                <a:endParaRPr lang="zh-CN" altLang="en-US" sz="2100">
                  <a:latin typeface="黑体" panose="02010609060101010101" charset="-122"/>
                  <a:ea typeface="黑体" panose="02010609060101010101" charset="-122"/>
                  <a:cs typeface="黑体" panose="02010609060101010101" charset="-122"/>
                </a:endParaRPr>
              </a:p>
            </p:txBody>
          </p:sp>
        </p:grpSp>
        <p:cxnSp>
          <p:nvCxnSpPr>
            <p:cNvPr id="12" name="直接连接符 11"/>
            <p:cNvCxnSpPr>
              <a:stCxn id="9" idx="6"/>
            </p:cNvCxnSpPr>
            <p:nvPr/>
          </p:nvCxnSpPr>
          <p:spPr>
            <a:xfrm>
              <a:off x="12065" y="5480"/>
              <a:ext cx="2975" cy="6"/>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1011508" y="6318619"/>
            <a:ext cx="9583336" cy="1324885"/>
            <a:chOff x="1093" y="6701"/>
            <a:chExt cx="11501" cy="1590"/>
          </a:xfrm>
        </p:grpSpPr>
        <p:sp>
          <p:nvSpPr>
            <p:cNvPr id="19" name="椭圆 18"/>
            <p:cNvSpPr/>
            <p:nvPr/>
          </p:nvSpPr>
          <p:spPr>
            <a:xfrm>
              <a:off x="12452" y="6701"/>
              <a:ext cx="142" cy="1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0"/>
            </a:p>
          </p:txBody>
        </p:sp>
        <p:sp>
          <p:nvSpPr>
            <p:cNvPr id="24" name="圆角矩形 23"/>
            <p:cNvSpPr/>
            <p:nvPr/>
          </p:nvSpPr>
          <p:spPr>
            <a:xfrm>
              <a:off x="1093" y="7295"/>
              <a:ext cx="3422" cy="996"/>
            </a:xfrm>
            <a:prstGeom prst="round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150" b="1">
                  <a:latin typeface="黑体" panose="02010609060101010101" charset="-122"/>
                  <a:ea typeface="黑体" panose="02010609060101010101" charset="-122"/>
                  <a:cs typeface="黑体" panose="02010609060101010101" charset="-122"/>
                </a:rPr>
                <a:t>良渚文化</a:t>
              </a:r>
              <a:endParaRPr lang="zh-CN" altLang="en-US" sz="2100">
                <a:latin typeface="黑体" panose="02010609060101010101" charset="-122"/>
                <a:ea typeface="黑体" panose="02010609060101010101" charset="-122"/>
                <a:cs typeface="黑体" panose="02010609060101010101" charset="-122"/>
              </a:endParaRPr>
            </a:p>
          </p:txBody>
        </p:sp>
        <p:cxnSp>
          <p:nvCxnSpPr>
            <p:cNvPr id="27" name="肘形连接符 26"/>
            <p:cNvCxnSpPr>
              <a:stCxn id="24" idx="3"/>
              <a:endCxn id="19" idx="4"/>
            </p:cNvCxnSpPr>
            <p:nvPr/>
          </p:nvCxnSpPr>
          <p:spPr>
            <a:xfrm flipV="1">
              <a:off x="4515" y="6841"/>
              <a:ext cx="8008" cy="952"/>
            </a:xfrm>
            <a:prstGeom prst="bentConnector2">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409893" y="1059075"/>
            <a:ext cx="5482025"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3.</a:t>
            </a:r>
            <a:r>
              <a:rPr lang="zh-CN" altLang="en-US" sz="3150" b="1">
                <a:solidFill>
                  <a:schemeClr val="tx1"/>
                </a:solidFill>
                <a:latin typeface="黑体" panose="02010609060101010101" charset="-122"/>
                <a:ea typeface="黑体" panose="02010609060101010101" charset="-122"/>
                <a:cs typeface="黑体" panose="02010609060101010101" charset="-122"/>
              </a:rPr>
              <a:t>新石器时代（晚期）</a:t>
            </a:r>
          </a:p>
        </p:txBody>
      </p:sp>
      <p:grpSp>
        <p:nvGrpSpPr>
          <p:cNvPr id="43" name="组合 42"/>
          <p:cNvGrpSpPr/>
          <p:nvPr/>
        </p:nvGrpSpPr>
        <p:grpSpPr>
          <a:xfrm>
            <a:off x="409893" y="4576270"/>
            <a:ext cx="4263797" cy="2209808"/>
            <a:chOff x="371" y="5492"/>
            <a:chExt cx="5117" cy="2652"/>
          </a:xfrm>
        </p:grpSpPr>
        <p:pic>
          <p:nvPicPr>
            <p:cNvPr id="33" name="图片 32" descr="C:/Users/ADMINI~1/AppData/Local/Temp/kaimatting/20200813193825/output_aiMatting_20200813193856.pngoutput_aiMatting_20200813193856"/>
            <p:cNvPicPr>
              <a:picLocks noChangeAspect="1"/>
            </p:cNvPicPr>
            <p:nvPr/>
          </p:nvPicPr>
          <p:blipFill>
            <a:blip r:embed="rId4"/>
            <a:stretch>
              <a:fillRect/>
            </a:stretch>
          </p:blipFill>
          <p:spPr>
            <a:xfrm>
              <a:off x="371" y="5492"/>
              <a:ext cx="3864" cy="2432"/>
            </a:xfrm>
            <a:prstGeom prst="rect">
              <a:avLst/>
            </a:prstGeom>
          </p:spPr>
        </p:pic>
        <p:sp>
          <p:nvSpPr>
            <p:cNvPr id="39" name="文本框 38"/>
            <p:cNvSpPr txBox="1"/>
            <p:nvPr/>
          </p:nvSpPr>
          <p:spPr>
            <a:xfrm>
              <a:off x="3012" y="7549"/>
              <a:ext cx="2476" cy="595"/>
            </a:xfrm>
            <a:prstGeom prst="rect">
              <a:avLst/>
            </a:prstGeom>
            <a:noFill/>
          </p:spPr>
          <p:txBody>
            <a:bodyPr wrap="square" rtlCol="0">
              <a:spAutoFit/>
            </a:bodyPr>
            <a:lstStyle/>
            <a:p>
              <a:pPr algn="ctr"/>
              <a:r>
                <a:rPr lang="zh-CN" altLang="en-US" sz="2625">
                  <a:latin typeface="方正启体_GBK" panose="02000000000000000000" charset="-122"/>
                  <a:ea typeface="方正启体_GBK" panose="02000000000000000000" charset="-122"/>
                </a:rPr>
                <a:t>玉琮</a:t>
              </a:r>
            </a:p>
          </p:txBody>
        </p:sp>
      </p:grpSp>
      <p:grpSp>
        <p:nvGrpSpPr>
          <p:cNvPr id="41" name="组合 40"/>
          <p:cNvGrpSpPr/>
          <p:nvPr/>
        </p:nvGrpSpPr>
        <p:grpSpPr>
          <a:xfrm>
            <a:off x="14442844" y="5427863"/>
            <a:ext cx="1609860" cy="3345543"/>
            <a:chOff x="17212" y="6514"/>
            <a:chExt cx="1932" cy="4015"/>
          </a:xfrm>
        </p:grpSpPr>
        <p:pic>
          <p:nvPicPr>
            <p:cNvPr id="34" name="图片 33" descr="C:/Users/ADMINI~1/AppData/Local/Temp/kaimatting/20200813194111/output_aiMatting_20200813194257.pngoutput_aiMatting_20200813194257"/>
            <p:cNvPicPr>
              <a:picLocks noChangeAspect="1"/>
            </p:cNvPicPr>
            <p:nvPr/>
          </p:nvPicPr>
          <p:blipFill>
            <a:blip r:embed="rId5"/>
            <a:stretch>
              <a:fillRect/>
            </a:stretch>
          </p:blipFill>
          <p:spPr>
            <a:xfrm>
              <a:off x="17735" y="6514"/>
              <a:ext cx="1409" cy="3920"/>
            </a:xfrm>
            <a:prstGeom prst="rect">
              <a:avLst/>
            </a:prstGeom>
          </p:spPr>
        </p:pic>
        <p:sp>
          <p:nvSpPr>
            <p:cNvPr id="40" name="文本框 39"/>
            <p:cNvSpPr txBox="1"/>
            <p:nvPr/>
          </p:nvSpPr>
          <p:spPr>
            <a:xfrm>
              <a:off x="17212" y="7020"/>
              <a:ext cx="736" cy="3509"/>
            </a:xfrm>
            <a:prstGeom prst="rect">
              <a:avLst/>
            </a:prstGeom>
            <a:noFill/>
          </p:spPr>
          <p:txBody>
            <a:bodyPr wrap="square" rtlCol="0">
              <a:spAutoFit/>
            </a:bodyPr>
            <a:lstStyle/>
            <a:p>
              <a:pPr algn="ctr"/>
              <a:r>
                <a:rPr lang="zh-CN" altLang="en-US" sz="2625">
                  <a:latin typeface="方正启体_GBK" panose="02000000000000000000" charset="-122"/>
                  <a:ea typeface="方正启体_GBK" panose="02000000000000000000" charset="-122"/>
                </a:rPr>
                <a:t>黑陶︵蛋壳陶︶</a:t>
              </a:r>
            </a:p>
          </p:txBody>
        </p:sp>
      </p:grpSp>
      <p:grpSp>
        <p:nvGrpSpPr>
          <p:cNvPr id="16" name="组合 15"/>
          <p:cNvGrpSpPr/>
          <p:nvPr/>
        </p:nvGrpSpPr>
        <p:grpSpPr>
          <a:xfrm>
            <a:off x="3629614" y="1735683"/>
            <a:ext cx="4508706" cy="3526225"/>
            <a:chOff x="4019" y="1623"/>
            <a:chExt cx="5907" cy="4696"/>
          </a:xfrm>
        </p:grpSpPr>
        <p:pic>
          <p:nvPicPr>
            <p:cNvPr id="13" name="图片 12"/>
            <p:cNvPicPr>
              <a:picLocks noChangeAspect="1"/>
            </p:cNvPicPr>
            <p:nvPr>
              <p:custDataLst>
                <p:tags r:id="rId1"/>
              </p:custDataLst>
            </p:nvPr>
          </p:nvPicPr>
          <p:blipFill>
            <a:blip r:embed="rId6"/>
            <a:stretch>
              <a:fillRect/>
            </a:stretch>
          </p:blipFill>
          <p:spPr>
            <a:xfrm>
              <a:off x="4019" y="1623"/>
              <a:ext cx="5907" cy="4064"/>
            </a:xfrm>
            <a:prstGeom prst="roundRect">
              <a:avLst/>
            </a:prstGeom>
            <a:ln>
              <a:solidFill>
                <a:schemeClr val="tx1"/>
              </a:solidFill>
            </a:ln>
          </p:spPr>
        </p:pic>
        <p:sp>
          <p:nvSpPr>
            <p:cNvPr id="15" name="文本框 14"/>
            <p:cNvSpPr txBox="1"/>
            <p:nvPr/>
          </p:nvSpPr>
          <p:spPr>
            <a:xfrm>
              <a:off x="4996" y="5659"/>
              <a:ext cx="3953" cy="660"/>
            </a:xfrm>
            <a:prstGeom prst="rect">
              <a:avLst/>
            </a:prstGeom>
            <a:noFill/>
          </p:spPr>
          <p:txBody>
            <a:bodyPr wrap="square" rtlCol="0">
              <a:spAutoFit/>
            </a:bodyPr>
            <a:lstStyle/>
            <a:p>
              <a:pPr algn="ctr"/>
              <a:r>
                <a:rPr lang="zh-CN" altLang="en-US" sz="2625">
                  <a:latin typeface="方正启体_GBK" panose="02000000000000000000" charset="-122"/>
                  <a:ea typeface="方正启体_GBK" panose="02000000000000000000" charset="-122"/>
                </a:rPr>
                <a:t>良渚古城遗址地图</a:t>
              </a:r>
            </a:p>
          </p:txBody>
        </p:sp>
      </p:grpSp>
      <p:grpSp>
        <p:nvGrpSpPr>
          <p:cNvPr id="2" name="组合 1"/>
          <p:cNvGrpSpPr/>
          <p:nvPr/>
        </p:nvGrpSpPr>
        <p:grpSpPr>
          <a:xfrm>
            <a:off x="12624668" y="526621"/>
            <a:ext cx="2565611" cy="2580610"/>
            <a:chOff x="15400" y="494"/>
            <a:chExt cx="3079" cy="3097"/>
          </a:xfrm>
        </p:grpSpPr>
        <p:sp>
          <p:nvSpPr>
            <p:cNvPr id="38" name="文本框 37"/>
            <p:cNvSpPr txBox="1"/>
            <p:nvPr/>
          </p:nvSpPr>
          <p:spPr>
            <a:xfrm>
              <a:off x="17552" y="2478"/>
              <a:ext cx="927" cy="1081"/>
            </a:xfrm>
            <a:prstGeom prst="rect">
              <a:avLst/>
            </a:prstGeom>
            <a:noFill/>
          </p:spPr>
          <p:txBody>
            <a:bodyPr wrap="square" rtlCol="0">
              <a:spAutoFit/>
            </a:bodyPr>
            <a:lstStyle/>
            <a:p>
              <a:pPr algn="ctr"/>
              <a:r>
                <a:rPr lang="zh-CN" altLang="en-US" sz="2625">
                  <a:latin typeface="方正启体_GBK" panose="02000000000000000000" charset="-122"/>
                  <a:ea typeface="方正启体_GBK" panose="02000000000000000000" charset="-122"/>
                </a:rPr>
                <a:t>玉龙</a:t>
              </a:r>
            </a:p>
          </p:txBody>
        </p:sp>
        <p:pic>
          <p:nvPicPr>
            <p:cNvPr id="17" name="图片 16" descr="C:/Users/ADMINI~1/AppData/Local/Temp/kaimatting/20200814080318/output_aiMatting_20200814080351.pngoutput_aiMatting_20200814080351"/>
            <p:cNvPicPr>
              <a:picLocks noChangeAspect="1"/>
            </p:cNvPicPr>
            <p:nvPr/>
          </p:nvPicPr>
          <p:blipFill>
            <a:blip r:embed="rId7"/>
            <a:srcRect/>
            <a:stretch>
              <a:fillRect/>
            </a:stretch>
          </p:blipFill>
          <p:spPr>
            <a:xfrm>
              <a:off x="15400" y="494"/>
              <a:ext cx="3079" cy="3097"/>
            </a:xfrm>
            <a:prstGeom prst="rect">
              <a:avLst/>
            </a:prstGeom>
          </p:spPr>
        </p:pic>
      </p:grpSp>
      <p:sp>
        <p:nvSpPr>
          <p:cNvPr id="3" name="文本框 2"/>
          <p:cNvSpPr txBox="1"/>
          <p:nvPr/>
        </p:nvSpPr>
        <p:spPr>
          <a:xfrm>
            <a:off x="409893" y="304140"/>
            <a:ext cx="12823055" cy="657225"/>
          </a:xfrm>
          <a:prstGeom prst="rect">
            <a:avLst/>
          </a:prstGeom>
          <a:noFill/>
        </p:spPr>
        <p:txBody>
          <a:bodyPr wrap="square" rtlCol="0">
            <a:spAutoFit/>
          </a:bodyPr>
          <a:lstStyle/>
          <a:p>
            <a:pPr algn="l"/>
            <a:r>
              <a:rPr lang="zh-CN" sz="3675" b="1" dirty="0" smtClean="0">
                <a:solidFill>
                  <a:srgbClr val="DFBE76"/>
                </a:solidFill>
                <a:latin typeface="微软雅黑" panose="020B0503020204020204" pitchFamily="34" charset="-122"/>
                <a:ea typeface="微软雅黑" panose="020B0503020204020204" pitchFamily="34" charset="-122"/>
              </a:rPr>
              <a:t>一、原始社会：中华文明的曙光</a:t>
            </a:r>
          </a:p>
        </p:txBody>
      </p:sp>
      <p:sp>
        <p:nvSpPr>
          <p:cNvPr id="20" name="文本框 19"/>
          <p:cNvSpPr txBox="1"/>
          <p:nvPr/>
        </p:nvSpPr>
        <p:spPr>
          <a:xfrm>
            <a:off x="409893" y="1783179"/>
            <a:ext cx="2583180" cy="648335"/>
          </a:xfrm>
          <a:prstGeom prst="rect">
            <a:avLst/>
          </a:prstGeom>
          <a:noFill/>
        </p:spPr>
        <p:txBody>
          <a:bodyPr wrap="none" rtlCol="0">
            <a:spAutoFit/>
          </a:bodyPr>
          <a:lstStyle/>
          <a:p>
            <a:pPr algn="l">
              <a:lnSpc>
                <a:spcPct val="115000"/>
              </a:lnSpc>
              <a:spcBef>
                <a:spcPts val="0"/>
              </a:spcBef>
              <a:spcAft>
                <a:spcPts val="0"/>
              </a:spcAft>
            </a:pPr>
            <a:r>
              <a:rPr lang="zh-CN" altLang="en-US" sz="3150">
                <a:latin typeface="黑体" panose="02010609060101010101" charset="-122"/>
                <a:ea typeface="黑体" panose="02010609060101010101" charset="-122"/>
                <a:cs typeface="黑体" panose="02010609060101010101" charset="-122"/>
                <a:sym typeface="+mn-ea"/>
              </a:rPr>
              <a:t>距今约</a:t>
            </a:r>
            <a:r>
              <a:rPr lang="en-US" altLang="zh-CN" sz="3150">
                <a:latin typeface="黑体" panose="02010609060101010101" charset="-122"/>
                <a:ea typeface="黑体" panose="02010609060101010101" charset="-122"/>
                <a:cs typeface="黑体" panose="02010609060101010101" charset="-122"/>
                <a:sym typeface="+mn-ea"/>
              </a:rPr>
              <a:t>5000</a:t>
            </a:r>
            <a:r>
              <a:rPr lang="zh-CN" altLang="en-US" sz="3150">
                <a:latin typeface="黑体" panose="02010609060101010101" charset="-122"/>
                <a:ea typeface="黑体" panose="02010609060101010101" charset="-122"/>
                <a:cs typeface="黑体" panose="02010609060101010101" charset="-122"/>
                <a:sym typeface="+mn-ea"/>
              </a:rPr>
              <a:t>年</a:t>
            </a:r>
            <a:endParaRPr lang="zh-CN" altLang="en-US" sz="3150">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3" presetClass="entr" presetSubtype="1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linds(horizontal)">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linds(horizontal)">
                                      <p:cBhvr>
                                        <p:cTn id="25" dur="500"/>
                                        <p:tgtEl>
                                          <p:spTgt spid="43"/>
                                        </p:tgtEl>
                                      </p:cBhvr>
                                    </p:animEffect>
                                  </p:childTnLst>
                                </p:cTn>
                              </p:par>
                              <p:par>
                                <p:cTn id="26" presetID="3"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1/AppData/Local/Temp/kaimatting/20200814074220/output_aiMatting_20200814074228.pngoutput_aiMatting_20200814074228"/>
          <p:cNvPicPr>
            <a:picLocks noChangeAspect="1"/>
          </p:cNvPicPr>
          <p:nvPr>
            <p:custDataLst>
              <p:tags r:id="rId1"/>
            </p:custDataLst>
          </p:nvPr>
        </p:nvPicPr>
        <p:blipFill>
          <a:blip r:embed="rId3"/>
          <a:stretch>
            <a:fillRect/>
          </a:stretch>
        </p:blipFill>
        <p:spPr>
          <a:xfrm>
            <a:off x="11284784" y="2459787"/>
            <a:ext cx="2801424" cy="3078067"/>
          </a:xfrm>
          <a:prstGeom prst="rect">
            <a:avLst/>
          </a:prstGeom>
        </p:spPr>
      </p:pic>
      <p:sp>
        <p:nvSpPr>
          <p:cNvPr id="30" name="文本框 29"/>
          <p:cNvSpPr txBox="1"/>
          <p:nvPr/>
        </p:nvSpPr>
        <p:spPr>
          <a:xfrm>
            <a:off x="409893" y="1059075"/>
            <a:ext cx="9334191" cy="648335"/>
          </a:xfrm>
          <a:prstGeom prst="rect">
            <a:avLst/>
          </a:prstGeom>
          <a:noFill/>
        </p:spPr>
        <p:txBody>
          <a:bodyPr wrap="square" rtlCol="0">
            <a:spAutoFit/>
          </a:bodyPr>
          <a:lstStyle/>
          <a:p>
            <a:pPr algn="l">
              <a:lnSpc>
                <a:spcPct val="115000"/>
              </a:lnSpc>
              <a:spcBef>
                <a:spcPts val="0"/>
              </a:spcBef>
              <a:spcAft>
                <a:spcPts val="0"/>
              </a:spcAft>
            </a:pPr>
            <a:r>
              <a:rPr lang="en-US" altLang="zh-CN" sz="3150" b="1">
                <a:solidFill>
                  <a:schemeClr val="tx1"/>
                </a:solidFill>
                <a:latin typeface="黑体" panose="02010609060101010101" charset="-122"/>
                <a:ea typeface="黑体" panose="02010609060101010101" charset="-122"/>
                <a:cs typeface="黑体" panose="02010609060101010101" charset="-122"/>
              </a:rPr>
              <a:t>3.</a:t>
            </a:r>
            <a:r>
              <a:rPr lang="zh-CN" altLang="en-US" sz="3150" b="1">
                <a:solidFill>
                  <a:schemeClr val="tx1"/>
                </a:solidFill>
                <a:latin typeface="黑体" panose="02010609060101010101" charset="-122"/>
                <a:ea typeface="黑体" panose="02010609060101010101" charset="-122"/>
                <a:cs typeface="黑体" panose="02010609060101010101" charset="-122"/>
              </a:rPr>
              <a:t>新石器时代（晚期）</a:t>
            </a:r>
          </a:p>
        </p:txBody>
      </p:sp>
      <p:sp>
        <p:nvSpPr>
          <p:cNvPr id="2" name="文本框 1"/>
          <p:cNvSpPr txBox="1"/>
          <p:nvPr/>
        </p:nvSpPr>
        <p:spPr>
          <a:xfrm>
            <a:off x="409893" y="1783179"/>
            <a:ext cx="3783330" cy="648335"/>
          </a:xfrm>
          <a:prstGeom prst="rect">
            <a:avLst/>
          </a:prstGeom>
          <a:noFill/>
        </p:spPr>
        <p:txBody>
          <a:bodyPr wrap="none" rtlCol="0">
            <a:spAutoFit/>
          </a:bodyPr>
          <a:lstStyle/>
          <a:p>
            <a:pPr algn="l">
              <a:lnSpc>
                <a:spcPct val="115000"/>
              </a:lnSpc>
              <a:spcBef>
                <a:spcPts val="0"/>
              </a:spcBef>
              <a:spcAft>
                <a:spcPts val="0"/>
              </a:spcAft>
            </a:pPr>
            <a:r>
              <a:rPr lang="zh-CN" altLang="en-US" sz="3150">
                <a:latin typeface="黑体" panose="02010609060101010101" charset="-122"/>
                <a:ea typeface="黑体" panose="02010609060101010101" charset="-122"/>
                <a:cs typeface="黑体" panose="02010609060101010101" charset="-122"/>
                <a:sym typeface="+mn-ea"/>
              </a:rPr>
              <a:t>红山文化牛河梁遗址</a:t>
            </a:r>
            <a:endParaRPr lang="zh-CN" altLang="en-US" sz="3150">
              <a:solidFill>
                <a:schemeClr val="tx1"/>
              </a:solidFill>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4"/>
          <a:stretch>
            <a:fillRect/>
          </a:stretch>
        </p:blipFill>
        <p:spPr>
          <a:xfrm>
            <a:off x="3478530" y="2459990"/>
            <a:ext cx="7367270" cy="3504565"/>
          </a:xfrm>
          <a:prstGeom prst="rect">
            <a:avLst/>
          </a:prstGeom>
          <a:effectLst>
            <a:outerShdw blurRad="50800" dist="38100" dir="2700000" algn="tl" rotWithShape="0">
              <a:prstClr val="black">
                <a:alpha val="40000"/>
              </a:prstClr>
            </a:outerShdw>
          </a:effectLst>
        </p:spPr>
      </p:pic>
      <p:pic>
        <p:nvPicPr>
          <p:cNvPr id="11" name="图片 10" descr="C:/Users/ASUS/AppData/Local/Temp/kaimatting_20190729172012/output_20190729172023..pngoutput_20190729172023."/>
          <p:cNvPicPr>
            <a:picLocks noChangeAspect="1"/>
          </p:cNvPicPr>
          <p:nvPr/>
        </p:nvPicPr>
        <p:blipFill>
          <a:blip r:embed="rId5">
            <a:lum contrast="6000"/>
          </a:blip>
          <a:stretch>
            <a:fillRect/>
          </a:stretch>
        </p:blipFill>
        <p:spPr>
          <a:xfrm>
            <a:off x="13600417" y="5292875"/>
            <a:ext cx="2307300" cy="3506363"/>
          </a:xfrm>
          <a:prstGeom prst="rect">
            <a:avLst/>
          </a:prstGeom>
          <a:effectLst>
            <a:innerShdw blurRad="63500" dist="50800" dir="16200000">
              <a:prstClr val="black">
                <a:alpha val="50000"/>
              </a:prstClr>
            </a:innerShdw>
          </a:effectLst>
        </p:spPr>
      </p:pic>
      <p:sp>
        <p:nvSpPr>
          <p:cNvPr id="15" name="文本框 14"/>
          <p:cNvSpPr txBox="1"/>
          <p:nvPr/>
        </p:nvSpPr>
        <p:spPr>
          <a:xfrm>
            <a:off x="14086208" y="2584776"/>
            <a:ext cx="789098" cy="2353310"/>
          </a:xfrm>
          <a:prstGeom prst="rect">
            <a:avLst/>
          </a:prstGeom>
          <a:noFill/>
        </p:spPr>
        <p:txBody>
          <a:bodyPr wrap="square" rtlCol="0">
            <a:spAutoFit/>
          </a:bodyPr>
          <a:lstStyle/>
          <a:p>
            <a:pPr algn="ctr">
              <a:lnSpc>
                <a:spcPct val="80000"/>
              </a:lnSpc>
            </a:pPr>
            <a:r>
              <a:rPr lang="zh-CN" altLang="en-US" sz="2625">
                <a:latin typeface="方正启体_GBK" panose="02000000000000000000" charset="-122"/>
                <a:ea typeface="方正启体_GBK" panose="02000000000000000000" charset="-122"/>
              </a:rPr>
              <a:t>红山文化女神像</a:t>
            </a:r>
          </a:p>
        </p:txBody>
      </p:sp>
      <p:sp>
        <p:nvSpPr>
          <p:cNvPr id="16" name="文本框 15"/>
          <p:cNvSpPr txBox="1"/>
          <p:nvPr/>
        </p:nvSpPr>
        <p:spPr>
          <a:xfrm>
            <a:off x="13107126" y="5452027"/>
            <a:ext cx="801597" cy="1709420"/>
          </a:xfrm>
          <a:prstGeom prst="rect">
            <a:avLst/>
          </a:prstGeom>
          <a:noFill/>
        </p:spPr>
        <p:txBody>
          <a:bodyPr wrap="square" rtlCol="0">
            <a:spAutoFit/>
          </a:bodyPr>
          <a:lstStyle/>
          <a:p>
            <a:pPr algn="ctr"/>
            <a:r>
              <a:rPr lang="zh-CN" altLang="en-US" sz="2625">
                <a:latin typeface="方正启体_GBK" panose="02000000000000000000" charset="-122"/>
                <a:ea typeface="方正启体_GBK" panose="02000000000000000000" charset="-122"/>
              </a:rPr>
              <a:t>白玉猪龙</a:t>
            </a:r>
          </a:p>
        </p:txBody>
      </p:sp>
      <p:sp>
        <p:nvSpPr>
          <p:cNvPr id="17" name="文本框 16"/>
          <p:cNvSpPr txBox="1"/>
          <p:nvPr/>
        </p:nvSpPr>
        <p:spPr>
          <a:xfrm>
            <a:off x="3116580" y="5964555"/>
            <a:ext cx="8168005" cy="495935"/>
          </a:xfrm>
          <a:prstGeom prst="rect">
            <a:avLst/>
          </a:prstGeom>
          <a:noFill/>
        </p:spPr>
        <p:txBody>
          <a:bodyPr wrap="square" rtlCol="0">
            <a:spAutoFit/>
          </a:bodyPr>
          <a:lstStyle/>
          <a:p>
            <a:pPr algn="just"/>
            <a:r>
              <a:rPr lang="zh-CN" altLang="en-US" sz="2625">
                <a:latin typeface="方正启体_GBK" panose="02000000000000000000" charset="-122"/>
                <a:ea typeface="方正启体_GBK" panose="02000000000000000000" charset="-122"/>
              </a:rPr>
              <a:t>◎红山文化牛河梁遗址的祭坛、积石冢和女神庙</a:t>
            </a:r>
          </a:p>
        </p:txBody>
      </p:sp>
      <p:sp>
        <p:nvSpPr>
          <p:cNvPr id="18" name="文本框 17"/>
          <p:cNvSpPr txBox="1"/>
          <p:nvPr/>
        </p:nvSpPr>
        <p:spPr>
          <a:xfrm>
            <a:off x="4351218" y="6488604"/>
            <a:ext cx="8881730" cy="2417445"/>
          </a:xfrm>
          <a:prstGeom prst="rect">
            <a:avLst/>
          </a:prstGeom>
          <a:noFill/>
        </p:spPr>
        <p:txBody>
          <a:bodyPr wrap="square" rtlCol="0" anchor="t">
            <a:spAutoFit/>
          </a:bodyPr>
          <a:lstStyle/>
          <a:p>
            <a:pPr algn="just">
              <a:lnSpc>
                <a:spcPct val="120000"/>
              </a:lnSpc>
            </a:pPr>
            <a:r>
              <a:rPr lang="en-US" altLang="zh-CN" sz="3150">
                <a:latin typeface="楷体" panose="02010609060101010101" pitchFamily="49" charset="-122"/>
                <a:ea typeface="楷体" panose="02010609060101010101" pitchFamily="49" charset="-122"/>
                <a:cs typeface="楷体" panose="02010609060101010101" pitchFamily="49" charset="-122"/>
              </a:rPr>
              <a:t>    </a:t>
            </a:r>
            <a:r>
              <a:rPr lang="zh-CN" altLang="en-US" sz="3150">
                <a:latin typeface="楷体" panose="02010609060101010101" pitchFamily="49" charset="-122"/>
                <a:ea typeface="楷体" panose="02010609060101010101" pitchFamily="49" charset="-122"/>
                <a:cs typeface="楷体" panose="02010609060101010101" pitchFamily="49" charset="-122"/>
              </a:rPr>
              <a:t>葬于积石冢上的少数人拥有玉器，表明他们特殊的社会地位，其他大部分成员无权获得玉器等奢侈品。</a:t>
            </a:r>
          </a:p>
          <a:p>
            <a:pPr algn="r">
              <a:lnSpc>
                <a:spcPct val="120000"/>
              </a:lnSpc>
            </a:pPr>
            <a:r>
              <a:rPr lang="en-US" altLang="zh-CN" sz="3150"/>
              <a:t>——</a:t>
            </a:r>
            <a:r>
              <a:rPr lang="zh-CN" altLang="en-US" sz="3150"/>
              <a:t>索秀芬、李少兵《红山文化研究》</a:t>
            </a:r>
          </a:p>
        </p:txBody>
      </p:sp>
      <p:sp>
        <p:nvSpPr>
          <p:cNvPr id="5" name="文本框 4"/>
          <p:cNvSpPr txBox="1"/>
          <p:nvPr/>
        </p:nvSpPr>
        <p:spPr>
          <a:xfrm>
            <a:off x="409893" y="304140"/>
            <a:ext cx="12823055" cy="657225"/>
          </a:xfrm>
          <a:prstGeom prst="rect">
            <a:avLst/>
          </a:prstGeom>
          <a:noFill/>
        </p:spPr>
        <p:txBody>
          <a:bodyPr wrap="square" rtlCol="0">
            <a:spAutoFit/>
          </a:bodyPr>
          <a:lstStyle/>
          <a:p>
            <a:pPr algn="l"/>
            <a:r>
              <a:rPr lang="zh-CN" sz="3675" b="1" dirty="0" smtClean="0">
                <a:solidFill>
                  <a:srgbClr val="DFBE76"/>
                </a:solidFill>
                <a:latin typeface="微软雅黑" panose="020B0503020204020204" pitchFamily="34" charset="-122"/>
                <a:ea typeface="微软雅黑" panose="020B0503020204020204" pitchFamily="34" charset="-122"/>
              </a:rPr>
              <a:t>一、原始社会：中华文明的曙光</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i"/>
  <p:tag name="KSO_WM_UNIT_INDEX" val="1_1"/>
  <p:tag name="KSO_WM_UNIT_ID" val="diagram160110_3*m_i*1_1"/>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UNIT_DIAGRAM_SCHEMECOLOR_ID" val="4"/>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i"/>
  <p:tag name="KSO_WM_UNIT_INDEX" val="1_2"/>
  <p:tag name="KSO_WM_UNIT_ID" val="diagram160110_3*m_i*1_2"/>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UNIT_DIAGRAM_SCHEMECOLOR_ID" val="4"/>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i"/>
  <p:tag name="KSO_WM_UNIT_INDEX" val="1_3"/>
  <p:tag name="KSO_WM_UNIT_ID" val="diagram160110_3*m_i*1_3"/>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UNIT_DIAGRAM_SCHEMECOLOR_ID" val="4"/>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h_a"/>
  <p:tag name="KSO_WM_UNIT_INDEX" val="1_2_1"/>
  <p:tag name="KSO_WM_UNIT_ID" val="diagram160110_3*m_h_a*1_2_1"/>
  <p:tag name="KSO_WM_UNIT_CLEAR" val="1"/>
  <p:tag name="KSO_WM_UNIT_LAYERLEVEL" val="1_1_1"/>
  <p:tag name="KSO_WM_UNIT_VALUE" val="6"/>
  <p:tag name="KSO_WM_UNIT_HIGHLIGHT" val="0"/>
  <p:tag name="KSO_WM_UNIT_COMPATIBLE" val="0"/>
  <p:tag name="KSO_WM_UNIT_PRESET_TEXT_INDEX" val="3"/>
  <p:tag name="KSO_WM_DIAGRAM_GROUP_CODE" val="m1-1"/>
  <p:tag name="KSO_WM_UNIT_PRESET_TEXT_LEN" val="5"/>
  <p:tag name="KSO_WM_UNIT_BIND_DECORATION_IDS" val="diagram160110_3*m_i*1_5;diagram160110_3*m_i*1_4;diagram160110_3*m_i*1_3"/>
  <p:tag name="KSO_WM_UNIT_FILL_FORE_SCHEMECOLOR_INDEX" val="5"/>
  <p:tag name="KSO_WM_UNIT_FILL_TYPE" val="1"/>
  <p:tag name="KSO_WM_UNIT_TEXT_FILL_FORE_SCHEMECOLOR_INDEX" val="14"/>
  <p:tag name="KSO_WM_UNIT_TEXT_FILL_TYPE" val="1"/>
  <p:tag name="KSO_WM_UNIT_DIAGRAM_SCHEMECOLOR_ID" val="4"/>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i"/>
  <p:tag name="KSO_WM_UNIT_INDEX" val="1_4"/>
  <p:tag name="KSO_WM_UNIT_ID" val="diagram160110_3*m_i*1_4"/>
  <p:tag name="KSO_WM_UNIT_CLEAR" val="1"/>
  <p:tag name="KSO_WM_UNIT_LAYERLEVEL" val="1_1"/>
  <p:tag name="KSO_WM_DIAGRAM_GROUP_CODE" val="m1-1"/>
  <p:tag name="KSO_WM_UNIT_LINE_FORE_SCHEMECOLOR_INDEX" val="15"/>
  <p:tag name="KSO_WM_UNIT_LINE_FILL_TYPE" val="2"/>
  <p:tag name="KSO_WM_UNIT_DIAGRAM_SCHEMECOLOR_ID" val="4"/>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i"/>
  <p:tag name="KSO_WM_UNIT_INDEX" val="1_5"/>
  <p:tag name="KSO_WM_UNIT_ID" val="diagram160110_3*m_i*1_5"/>
  <p:tag name="KSO_WM_UNIT_CLEAR" val="1"/>
  <p:tag name="KSO_WM_UNIT_LAYERLEVEL" val="1_1"/>
  <p:tag name="KSO_WM_DIAGRAM_GROUP_CODE" val="m1-1"/>
  <p:tag name="KSO_WM_UNIT_LINE_FORE_SCHEMECOLOR_INDEX" val="15"/>
  <p:tag name="KSO_WM_UNIT_LINE_FILL_TYPE" val="2"/>
  <p:tag name="KSO_WM_UNIT_DIAGRAM_SCHEMECOLOR_ID" val="4"/>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h_f"/>
  <p:tag name="KSO_WM_UNIT_INDEX" val="1_2_1"/>
  <p:tag name="KSO_WM_UNIT_ID" val="diagram160110_3*m_h_f*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DIAGRAM_SCHEMECOLOR_ID" val="4"/>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h_a"/>
  <p:tag name="KSO_WM_UNIT_INDEX" val="1_1_1"/>
  <p:tag name="KSO_WM_UNIT_ID" val="diagram160110_3*m_h_a*1_1_1"/>
  <p:tag name="KSO_WM_UNIT_CLEAR" val="1"/>
  <p:tag name="KSO_WM_UNIT_LAYERLEVEL" val="1_1_1"/>
  <p:tag name="KSO_WM_UNIT_VALUE" val="6"/>
  <p:tag name="KSO_WM_UNIT_HIGHLIGHT" val="0"/>
  <p:tag name="KSO_WM_UNIT_COMPATIBLE" val="0"/>
  <p:tag name="KSO_WM_UNIT_PRESET_TEXT_INDEX" val="3"/>
  <p:tag name="KSO_WM_DIAGRAM_GROUP_CODE" val="m1-1"/>
  <p:tag name="KSO_WM_UNIT_PRESET_TEXT_LEN" val="5"/>
  <p:tag name="KSO_WM_UNIT_BIND_DECORATION_IDS" val="diagram160110_3*m_i*1_7;diagram160110_3*m_i*1_6;diagram160110_3*m_i*1_2"/>
  <p:tag name="KSO_WM_UNIT_FILL_FORE_SCHEMECOLOR_INDEX" val="5"/>
  <p:tag name="KSO_WM_UNIT_FILL_TYPE" val="1"/>
  <p:tag name="KSO_WM_UNIT_TEXT_FILL_FORE_SCHEMECOLOR_INDEX" val="14"/>
  <p:tag name="KSO_WM_UNIT_TEXT_FILL_TYPE" val="1"/>
  <p:tag name="KSO_WM_UNIT_DIAGRAM_SCHEMECOLOR_ID" val="4"/>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i"/>
  <p:tag name="KSO_WM_UNIT_INDEX" val="1_6"/>
  <p:tag name="KSO_WM_UNIT_ID" val="diagram160110_3*m_i*1_6"/>
  <p:tag name="KSO_WM_UNIT_CLEAR" val="1"/>
  <p:tag name="KSO_WM_UNIT_LAYERLEVEL" val="1_1"/>
  <p:tag name="KSO_WM_DIAGRAM_GROUP_CODE" val="m1-1"/>
  <p:tag name="KSO_WM_UNIT_LINE_FORE_SCHEMECOLOR_INDEX" val="15"/>
  <p:tag name="KSO_WM_UNIT_LINE_FILL_TYPE" val="2"/>
  <p:tag name="KSO_WM_UNIT_DIAGRAM_SCHEMECOLOR_ID" val="4"/>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i"/>
  <p:tag name="KSO_WM_UNIT_INDEX" val="1_7"/>
  <p:tag name="KSO_WM_UNIT_ID" val="diagram160110_3*m_i*1_7"/>
  <p:tag name="KSO_WM_UNIT_CLEAR" val="1"/>
  <p:tag name="KSO_WM_UNIT_LAYERLEVEL" val="1_1"/>
  <p:tag name="KSO_WM_DIAGRAM_GROUP_CODE" val="m1-1"/>
  <p:tag name="KSO_WM_UNIT_LINE_FORE_SCHEMECOLOR_INDEX" val="15"/>
  <p:tag name="KSO_WM_UNIT_LINE_FILL_TYPE" val="2"/>
  <p:tag name="KSO_WM_UNIT_DIAGRAM_SCHEMECOLOR_ID" val="4"/>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h_f"/>
  <p:tag name="KSO_WM_UNIT_INDEX" val="1_1_1"/>
  <p:tag name="KSO_WM_UNIT_ID" val="diagram160110_3*m_h_f*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DIAGRAM_SCHEMECOLOR_ID" val="4"/>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h_a"/>
  <p:tag name="KSO_WM_UNIT_INDEX" val="1_3_1"/>
  <p:tag name="KSO_WM_UNIT_ID" val="diagram160110_3*m_h_a*1_3_1"/>
  <p:tag name="KSO_WM_UNIT_CLEAR" val="1"/>
  <p:tag name="KSO_WM_UNIT_LAYERLEVEL" val="1_1_1"/>
  <p:tag name="KSO_WM_UNIT_VALUE" val="6"/>
  <p:tag name="KSO_WM_UNIT_HIGHLIGHT" val="0"/>
  <p:tag name="KSO_WM_UNIT_COMPATIBLE" val="0"/>
  <p:tag name="KSO_WM_UNIT_PRESET_TEXT_INDEX" val="3"/>
  <p:tag name="KSO_WM_DIAGRAM_GROUP_CODE" val="m1-1"/>
  <p:tag name="KSO_WM_UNIT_PRESET_TEXT_LEN" val="5"/>
  <p:tag name="KSO_WM_UNIT_BIND_DECORATION_IDS" val="diagram160110_3*m_i*1_9;diagram160110_3*m_i*1_8;diagram160110_3*m_i*1_1"/>
  <p:tag name="KSO_WM_UNIT_FILL_FORE_SCHEMECOLOR_INDEX" val="5"/>
  <p:tag name="KSO_WM_UNIT_FILL_TYPE" val="1"/>
  <p:tag name="KSO_WM_UNIT_TEXT_FILL_FORE_SCHEMECOLOR_INDEX" val="14"/>
  <p:tag name="KSO_WM_UNIT_TEXT_FILL_TYPE" val="1"/>
  <p:tag name="KSO_WM_UNIT_DIAGRAM_SCHEMECOLOR_ID" val="4"/>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i"/>
  <p:tag name="KSO_WM_UNIT_INDEX" val="1_8"/>
  <p:tag name="KSO_WM_UNIT_ID" val="diagram160110_3*m_i*1_8"/>
  <p:tag name="KSO_WM_UNIT_CLEAR" val="1"/>
  <p:tag name="KSO_WM_UNIT_LAYERLEVEL" val="1_1"/>
  <p:tag name="KSO_WM_DIAGRAM_GROUP_CODE" val="m1-1"/>
  <p:tag name="KSO_WM_UNIT_LINE_FORE_SCHEMECOLOR_INDEX" val="15"/>
  <p:tag name="KSO_WM_UNIT_LINE_FILL_TYPE" val="2"/>
  <p:tag name="KSO_WM_UNIT_DIAGRAM_SCHEMECOLOR_ID" val="4"/>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i"/>
  <p:tag name="KSO_WM_UNIT_INDEX" val="1_9"/>
  <p:tag name="KSO_WM_UNIT_ID" val="diagram160110_3*m_i*1_9"/>
  <p:tag name="KSO_WM_UNIT_CLEAR" val="1"/>
  <p:tag name="KSO_WM_UNIT_LAYERLEVEL" val="1_1"/>
  <p:tag name="KSO_WM_DIAGRAM_GROUP_CODE" val="m1-1"/>
  <p:tag name="KSO_WM_UNIT_LINE_FORE_SCHEMECOLOR_INDEX" val="15"/>
  <p:tag name="KSO_WM_UNIT_LINE_FILL_TYPE" val="2"/>
  <p:tag name="KSO_WM_UNIT_DIAGRAM_SCHEMECOLOR_ID" val="4"/>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10"/>
  <p:tag name="KSO_WM_UNIT_TYPE" val="m_h_f"/>
  <p:tag name="KSO_WM_UNIT_INDEX" val="1_3_1"/>
  <p:tag name="KSO_WM_UNIT_ID" val="diagram160110_3*m_h_f*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DIAGRAM_SCHEMECOLOR_ID" val="4"/>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48,&quot;width&quot;:5157}"/>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53,&quot;width&quot;:2506}"/>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cf4da300-6b36-4f73-957d-5ef1c1998e1b}"/>
  <p:tag name="TABLE_EMPHASIZE_COLOR" val="8684935"/>
  <p:tag name="TABLE_SKINIDX" val="-1"/>
  <p:tag name="TABLE_COLORIDX" val="l"/>
  <p:tag name="TABLE_COLOR_RGB" val="0x000000*0xFFFFFF*0x44546A*0xE6E5E5*0x848587*0x738499*0x817CA0*0x9B819F*0xA7878C*0xAB968B"/>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19,&quot;width&quot;:284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等线 Light"/>
        <a:ea typeface="方正特雅宋简"/>
        <a:cs typeface=""/>
      </a:majorFont>
      <a:minorFont>
        <a:latin typeface="等线"/>
        <a:ea typeface="方正清刻本悦宋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C8A94"/>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1820</Words>
  <Application>Microsoft Office PowerPoint</Application>
  <PresentationFormat>自定义</PresentationFormat>
  <Paragraphs>253</Paragraphs>
  <Slides>30</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30</vt:i4>
      </vt:variant>
    </vt:vector>
  </HeadingPairs>
  <TitlesOfParts>
    <vt:vector size="49" baseType="lpstr">
      <vt:lpstr>仓耳爱民小楷 W01</vt:lpstr>
      <vt:lpstr>等线</vt:lpstr>
      <vt:lpstr>等线 Light</vt:lpstr>
      <vt:lpstr>方正启体_GBK</vt:lpstr>
      <vt:lpstr>方正清刻本悦宋简体</vt:lpstr>
      <vt:lpstr>方正特雅宋简</vt:lpstr>
      <vt:lpstr>仿宋</vt:lpstr>
      <vt:lpstr>汉仪昌黎宋刻本(原版)简</vt:lpstr>
      <vt:lpstr>汉仪旗黑-85S</vt:lpstr>
      <vt:lpstr>黑体</vt:lpstr>
      <vt:lpstr>华文楷体</vt:lpstr>
      <vt:lpstr>经典行书简</vt:lpstr>
      <vt:lpstr>楷体</vt:lpstr>
      <vt:lpstr>宋体</vt:lpstr>
      <vt:lpstr>微软雅黑</vt:lpstr>
      <vt:lpstr>Arial</vt:lpstr>
      <vt:lpstr>Calibri</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课堂小结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20</cp:revision>
  <dcterms:created xsi:type="dcterms:W3CDTF">2020-08-12T02:19:00Z</dcterms:created>
  <dcterms:modified xsi:type="dcterms:W3CDTF">2020-09-02T01:11:36Z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